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9" r:id="rId3"/>
    <p:sldId id="289" r:id="rId4"/>
    <p:sldId id="269" r:id="rId5"/>
    <p:sldId id="268" r:id="rId6"/>
    <p:sldId id="271" r:id="rId7"/>
    <p:sldId id="267" r:id="rId8"/>
    <p:sldId id="270" r:id="rId9"/>
    <p:sldId id="260" r:id="rId10"/>
    <p:sldId id="261" r:id="rId11"/>
    <p:sldId id="283" r:id="rId12"/>
    <p:sldId id="282" r:id="rId13"/>
    <p:sldId id="284" r:id="rId14"/>
    <p:sldId id="279" r:id="rId15"/>
    <p:sldId id="285" r:id="rId16"/>
    <p:sldId id="258" r:id="rId17"/>
    <p:sldId id="290" r:id="rId18"/>
    <p:sldId id="291" r:id="rId19"/>
    <p:sldId id="295" r:id="rId20"/>
    <p:sldId id="296" r:id="rId2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0" autoAdjust="0"/>
    <p:restoredTop sz="94660"/>
  </p:normalViewPr>
  <p:slideViewPr>
    <p:cSldViewPr>
      <p:cViewPr varScale="1">
        <p:scale>
          <a:sx n="65" d="100"/>
          <a:sy n="65" d="100"/>
        </p:scale>
        <p:origin x="1348"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3F8085-6AC4-4F02-A2BD-D05FCAB2988F}" type="datetimeFigureOut">
              <a:rPr lang="zh-TW" altLang="en-US" smtClean="0"/>
              <a:t>2021/4/13</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C8E6A8-FA1A-4F90-BE73-EE49A8FCD85A}" type="slidenum">
              <a:rPr lang="zh-TW" altLang="en-US" smtClean="0"/>
              <a:t>‹#›</a:t>
            </a:fld>
            <a:endParaRPr lang="zh-TW" altLang="en-US"/>
          </a:p>
        </p:txBody>
      </p:sp>
    </p:spTree>
    <p:extLst>
      <p:ext uri="{BB962C8B-B14F-4D97-AF65-F5344CB8AC3E}">
        <p14:creationId xmlns:p14="http://schemas.microsoft.com/office/powerpoint/2010/main" val="1448224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zh-TW" altLang="en-US"/>
              <a:t>按一下以編輯母片標題樣式</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FF58BB6F-DB9B-4B3A-A8D3-2B36B2A882BA}" type="datetime1">
              <a:rPr lang="zh-TW" altLang="en-US" smtClean="0"/>
              <a:t>2021/4/13</a:t>
            </a:fld>
            <a:endParaRPr lang="zh-TW" altLang="en-US"/>
          </a:p>
        </p:txBody>
      </p:sp>
      <p:sp>
        <p:nvSpPr>
          <p:cNvPr id="5" name="Footer Placeholder 4"/>
          <p:cNvSpPr>
            <a:spLocks noGrp="1"/>
          </p:cNvSpPr>
          <p:nvPr>
            <p:ph type="ftr" sz="quarter" idx="11"/>
          </p:nvPr>
        </p:nvSpPr>
        <p:spPr>
          <a:xfrm>
            <a:off x="1174044" y="5357592"/>
            <a:ext cx="5034845" cy="365125"/>
          </a:xfrm>
        </p:spPr>
        <p:txBody>
          <a:bodyPr/>
          <a:lstStyle/>
          <a:p>
            <a:endParaRPr lang="zh-TW" alt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73DA0BB7-265A-403C-9275-D587AB510EDC}"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Vertical Text Placeholder 2"/>
          <p:cNvSpPr>
            <a:spLocks noGrp="1"/>
          </p:cNvSpPr>
          <p:nvPr>
            <p:ph type="body" orient="vert" idx="1"/>
          </p:nvPr>
        </p:nvSpPr>
        <p:spPr/>
        <p:txBody>
          <a:bodyPr vert="eaVert" anchor="ct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BA35FF32-6D38-496B-8893-20D01012A1A5}" type="datetime1">
              <a:rPr lang="zh-TW" altLang="en-US" smtClean="0"/>
              <a:t>2021/4/13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66D6A6D3-3FCD-4B1B-B567-38D06EBA6D03}" type="datetime1">
              <a:rPr lang="zh-TW" altLang="en-US" smtClean="0"/>
              <a:t>2021/4/13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3746CEDC-FA40-4C54-AA78-15A85A2C0BF9}" type="datetime1">
              <a:rPr lang="zh-TW" altLang="en-US" smtClean="0"/>
              <a:t>2021/4/13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zh-TW" altLang="en-US"/>
              <a:t>按一下以編輯母片標題樣式</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CCBC27C9-A3B3-4990-8F1D-81E5EA26D073}" type="datetime1">
              <a:rPr lang="zh-TW" altLang="en-US" smtClean="0"/>
              <a:t>2021/4/13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5" name="Date Placeholder 4"/>
          <p:cNvSpPr>
            <a:spLocks noGrp="1"/>
          </p:cNvSpPr>
          <p:nvPr>
            <p:ph type="dt" sz="half" idx="10"/>
          </p:nvPr>
        </p:nvSpPr>
        <p:spPr/>
        <p:txBody>
          <a:bodyPr/>
          <a:lstStyle/>
          <a:p>
            <a:fld id="{20F10CB4-A44B-436E-93A4-614D345793F5}" type="datetime1">
              <a:rPr lang="zh-TW" altLang="en-US" smtClean="0"/>
              <a:t>2021/4/13</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t>‹#›</a:t>
            </a:fld>
            <a:endParaRPr lang="zh-TW" altLang="en-US"/>
          </a:p>
        </p:txBody>
      </p:sp>
      <p:sp>
        <p:nvSpPr>
          <p:cNvPr id="9" name="Content Placeholder 8"/>
          <p:cNvSpPr>
            <a:spLocks noGrp="1"/>
          </p:cNvSpPr>
          <p:nvPr>
            <p:ph sz="quarter" idx="13"/>
          </p:nvPr>
        </p:nvSpPr>
        <p:spPr>
          <a:xfrm>
            <a:off x="1298448" y="2121407"/>
            <a:ext cx="3200400" cy="3602736"/>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7" name="Date Placeholder 6"/>
          <p:cNvSpPr>
            <a:spLocks noGrp="1"/>
          </p:cNvSpPr>
          <p:nvPr>
            <p:ph type="dt" sz="half" idx="10"/>
          </p:nvPr>
        </p:nvSpPr>
        <p:spPr/>
        <p:txBody>
          <a:bodyPr/>
          <a:lstStyle/>
          <a:p>
            <a:fld id="{CBC42CA0-C21C-477A-A625-DD54F52A5BB4}" type="datetime1">
              <a:rPr lang="zh-TW" altLang="en-US" smtClean="0"/>
              <a:t>2021/4/13</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73DA0BB7-265A-403C-9275-D587AB510EDC}" type="slidenum">
              <a:rPr lang="zh-TW" altLang="en-US" smtClean="0"/>
              <a:t>‹#›</a:t>
            </a:fld>
            <a:endParaRPr lang="zh-TW" altLang="en-US"/>
          </a:p>
        </p:txBody>
      </p:sp>
      <p:sp>
        <p:nvSpPr>
          <p:cNvPr id="11" name="Content Placeholder 10"/>
          <p:cNvSpPr>
            <a:spLocks noGrp="1"/>
          </p:cNvSpPr>
          <p:nvPr>
            <p:ph sz="quarter" idx="13"/>
          </p:nvPr>
        </p:nvSpPr>
        <p:spPr>
          <a:xfrm>
            <a:off x="1298448" y="2944368"/>
            <a:ext cx="3227832" cy="2779776"/>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Date Placeholder 2"/>
          <p:cNvSpPr>
            <a:spLocks noGrp="1"/>
          </p:cNvSpPr>
          <p:nvPr>
            <p:ph type="dt" sz="half" idx="10"/>
          </p:nvPr>
        </p:nvSpPr>
        <p:spPr/>
        <p:txBody>
          <a:bodyPr/>
          <a:lstStyle/>
          <a:p>
            <a:fld id="{80572D3E-89A4-4174-939C-E4FC926A08F4}" type="datetime1">
              <a:rPr lang="zh-TW" altLang="en-US" smtClean="0"/>
              <a:t>2021/4/13</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4FA2C0-F190-409A-B8F3-8A0F8FFE9245}" type="datetime1">
              <a:rPr lang="zh-TW" altLang="en-US" smtClean="0"/>
              <a:t>2021/4/13</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zh-TW" altLang="en-US"/>
              <a:t>按一下以編輯母片標題樣式</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rot="60000">
            <a:off x="6341698" y="5885672"/>
            <a:ext cx="1213821" cy="365125"/>
          </a:xfrm>
        </p:spPr>
        <p:txBody>
          <a:bodyPr/>
          <a:lstStyle/>
          <a:p>
            <a:fld id="{D6F17345-E92F-4C04-9D4A-9466E7501D08}" type="datetime1">
              <a:rPr lang="zh-TW" altLang="en-US" smtClean="0"/>
              <a:t>2021/4/13</a:t>
            </a:fld>
            <a:endParaRPr lang="zh-TW" altLang="en-US"/>
          </a:p>
        </p:txBody>
      </p:sp>
      <p:sp>
        <p:nvSpPr>
          <p:cNvPr id="6" name="Footer Placeholder 5"/>
          <p:cNvSpPr>
            <a:spLocks noGrp="1"/>
          </p:cNvSpPr>
          <p:nvPr>
            <p:ph type="ftr" sz="quarter" idx="11"/>
          </p:nvPr>
        </p:nvSpPr>
        <p:spPr>
          <a:xfrm rot="-60000">
            <a:off x="914554" y="5829261"/>
            <a:ext cx="3522607" cy="365125"/>
          </a:xfrm>
        </p:spPr>
        <p:txBody>
          <a:bodyPr/>
          <a:lstStyle/>
          <a:p>
            <a:endParaRPr lang="zh-TW" altLang="en-US"/>
          </a:p>
        </p:txBody>
      </p:sp>
      <p:sp>
        <p:nvSpPr>
          <p:cNvPr id="7" name="Slide Number Placeholder 6"/>
          <p:cNvSpPr>
            <a:spLocks noGrp="1"/>
          </p:cNvSpPr>
          <p:nvPr>
            <p:ph type="sldNum" sz="quarter" idx="12"/>
          </p:nvPr>
        </p:nvSpPr>
        <p:spPr>
          <a:xfrm rot="60000">
            <a:off x="7557313" y="5896961"/>
            <a:ext cx="554023" cy="365125"/>
          </a:xfrm>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zh-TW" altLang="en-US"/>
              <a:t>按一下以編輯母片標題樣式</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rot="60000">
            <a:off x="6345936" y="5888737"/>
            <a:ext cx="1213821" cy="365125"/>
          </a:xfrm>
        </p:spPr>
        <p:txBody>
          <a:bodyPr/>
          <a:lstStyle/>
          <a:p>
            <a:fld id="{2A65A13E-0A4C-4238-82B5-EA2E9B9EF159}" type="datetime1">
              <a:rPr lang="zh-TW" altLang="en-US" smtClean="0"/>
              <a:t>2021/4/13</a:t>
            </a:fld>
            <a:endParaRPr lang="zh-TW" altLang="en-US"/>
          </a:p>
        </p:txBody>
      </p:sp>
      <p:sp>
        <p:nvSpPr>
          <p:cNvPr id="6" name="Footer Placeholder 5"/>
          <p:cNvSpPr>
            <a:spLocks noGrp="1"/>
          </p:cNvSpPr>
          <p:nvPr>
            <p:ph type="ftr" sz="quarter" idx="11"/>
          </p:nvPr>
        </p:nvSpPr>
        <p:spPr>
          <a:xfrm rot="-60000">
            <a:off x="914569" y="5831037"/>
            <a:ext cx="3319043" cy="365125"/>
          </a:xfrm>
        </p:spPr>
        <p:txBody>
          <a:bodyPr/>
          <a:lstStyle/>
          <a:p>
            <a:endParaRPr lang="zh-TW" altLang="en-US"/>
          </a:p>
        </p:txBody>
      </p:sp>
      <p:sp>
        <p:nvSpPr>
          <p:cNvPr id="7" name="Slide Number Placeholder 6"/>
          <p:cNvSpPr>
            <a:spLocks noGrp="1"/>
          </p:cNvSpPr>
          <p:nvPr>
            <p:ph type="sldNum" sz="quarter" idx="12"/>
          </p:nvPr>
        </p:nvSpPr>
        <p:spPr>
          <a:xfrm rot="60000">
            <a:off x="7562089" y="5900026"/>
            <a:ext cx="554023" cy="365125"/>
          </a:xfrm>
        </p:spPr>
        <p:txBody>
          <a:bodyPr/>
          <a:lstStyle/>
          <a:p>
            <a:fld id="{73DA0BB7-265A-403C-9275-D587AB510EDC}"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D5E6E894-05A6-47C0-905F-15301046D29A}" type="datetime1">
              <a:rPr lang="zh-TW" altLang="en-US" smtClean="0"/>
              <a:t>2021/4/13</a:t>
            </a:fld>
            <a:endParaRPr lang="zh-TW" alt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zh-TW" alt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73DA0BB7-265A-403C-9275-D587AB510EDC}"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6.xml.rels><?xml version="1.0" encoding="UTF-8" standalone="yes"?>
<Relationships xmlns="http://schemas.openxmlformats.org/package/2006/relationships"><Relationship Id="rId3" Type="http://schemas.openxmlformats.org/officeDocument/2006/relationships/hyperlink" Target="http://www.pythondoc.com/pythontutorial3/introduction.html" TargetMode="External"/><Relationship Id="rId2" Type="http://schemas.openxmlformats.org/officeDocument/2006/relationships/hyperlink" Target="http://openhome.cc/Gossip/Python/IOABC.html" TargetMode="External"/><Relationship Id="rId1" Type="http://schemas.openxmlformats.org/officeDocument/2006/relationships/slideLayout" Target="../slideLayouts/slideLayout2.xml"/><Relationship Id="rId5" Type="http://schemas.openxmlformats.org/officeDocument/2006/relationships/hyperlink" Target="http://ithelp.ithome.com.tw/question/10161708" TargetMode="External"/><Relationship Id="rId4" Type="http://schemas.openxmlformats.org/officeDocument/2006/relationships/hyperlink" Target="http://pydoing.blogspot.tw/2011/01/python-operator.html"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727201" y="1794935"/>
            <a:ext cx="5293071" cy="1828090"/>
          </a:xfrm>
        </p:spPr>
        <p:txBody>
          <a:bodyPr/>
          <a:lstStyle/>
          <a:p>
            <a:r>
              <a:rPr lang="en-US" altLang="zh-TW" dirty="0" smtClean="0">
                <a:latin typeface="+mn-lt"/>
              </a:rPr>
              <a:t>File</a:t>
            </a:r>
            <a:r>
              <a:rPr lang="zh-TW" altLang="en-US" dirty="0" smtClean="0">
                <a:latin typeface="+mn-lt"/>
              </a:rPr>
              <a:t> </a:t>
            </a:r>
            <a:r>
              <a:rPr lang="en-US" altLang="zh-TW" dirty="0" smtClean="0">
                <a:latin typeface="+mn-lt"/>
              </a:rPr>
              <a:t>Access</a:t>
            </a:r>
            <a:endParaRPr lang="zh-TW" altLang="en-US" dirty="0">
              <a:latin typeface="+mn-lt"/>
            </a:endParaRPr>
          </a:p>
        </p:txBody>
      </p:sp>
      <p:sp>
        <p:nvSpPr>
          <p:cNvPr id="3" name="副標題 2"/>
          <p:cNvSpPr>
            <a:spLocks noGrp="1"/>
          </p:cNvSpPr>
          <p:nvPr>
            <p:ph type="subTitle" idx="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t>1</a:t>
            </a:fld>
            <a:endParaRPr lang="zh-TW" altLang="en-US"/>
          </a:p>
        </p:txBody>
      </p:sp>
    </p:spTree>
    <p:extLst>
      <p:ext uri="{BB962C8B-B14F-4D97-AF65-F5344CB8AC3E}">
        <p14:creationId xmlns:p14="http://schemas.microsoft.com/office/powerpoint/2010/main" val="226906695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Create file</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10</a:t>
            </a:fld>
            <a:endParaRPr lang="zh-TW" altLang="en-US" dirty="0"/>
          </a:p>
        </p:txBody>
      </p:sp>
      <p:sp>
        <p:nvSpPr>
          <p:cNvPr id="6" name="內容版面配置區 2"/>
          <p:cNvSpPr>
            <a:spLocks noGrp="1"/>
          </p:cNvSpPr>
          <p:nvPr>
            <p:ph idx="1"/>
          </p:nvPr>
        </p:nvSpPr>
        <p:spPr>
          <a:xfrm>
            <a:off x="1619672" y="2043266"/>
            <a:ext cx="6196405" cy="3240360"/>
          </a:xfrm>
        </p:spPr>
        <p:txBody>
          <a:bodyPr>
            <a:normAutofit lnSpcReduction="10000"/>
          </a:bodyPr>
          <a:lstStyle/>
          <a:p>
            <a:r>
              <a:rPr lang="en-US" altLang="zh-TW" dirty="0"/>
              <a:t>E.g:</a:t>
            </a:r>
          </a:p>
          <a:p>
            <a:endParaRPr lang="vi-VN" altLang="zh-TW" dirty="0"/>
          </a:p>
          <a:p>
            <a:endParaRPr lang="vi-VN" altLang="zh-TW" dirty="0"/>
          </a:p>
          <a:p>
            <a:endParaRPr lang="vi-VN" altLang="zh-TW" dirty="0"/>
          </a:p>
          <a:p>
            <a:endParaRPr lang="vi-VN" altLang="zh-TW" dirty="0"/>
          </a:p>
          <a:p>
            <a:endParaRPr lang="vi-VN" altLang="zh-TW" dirty="0"/>
          </a:p>
          <a:p>
            <a:endParaRPr lang="vi-VN" altLang="zh-TW" dirty="0"/>
          </a:p>
          <a:p>
            <a:r>
              <a:rPr lang="en-US" altLang="zh-TW" dirty="0"/>
              <a:t>Result:</a:t>
            </a:r>
          </a:p>
          <a:p>
            <a:pPr marL="0" indent="0">
              <a:buNone/>
            </a:pPr>
            <a:endParaRPr lang="en-US" altLang="zh-TW" dirty="0"/>
          </a:p>
          <a:p>
            <a:pPr marL="0" indent="0">
              <a:buNone/>
            </a:pPr>
            <a:endParaRPr lang="en-US" altLang="zh-TW" dirty="0"/>
          </a:p>
          <a:p>
            <a:endParaRPr lang="zh-TW" altLang="en-US" dirty="0"/>
          </a:p>
          <a:p>
            <a:endParaRPr lang="en-US" altLang="zh-TW" dirty="0"/>
          </a:p>
          <a:p>
            <a:endParaRPr lang="zh-TW" altLang="en-US" dirty="0"/>
          </a:p>
          <a:p>
            <a:pPr marL="0" indent="0">
              <a:buNone/>
            </a:pPr>
            <a:endParaRPr lang="en-US" altLang="zh-TW" dirty="0"/>
          </a:p>
          <a:p>
            <a:pPr marL="0" indent="0">
              <a:buNone/>
            </a:pPr>
            <a:endParaRPr lang="en-US" altLang="zh-TW" dirty="0"/>
          </a:p>
          <a:p>
            <a:endParaRPr lang="zh-TW" altLang="en-US" dirty="0"/>
          </a:p>
        </p:txBody>
      </p:sp>
      <p:sp>
        <p:nvSpPr>
          <p:cNvPr id="7" name="向右箭號 6"/>
          <p:cNvSpPr/>
          <p:nvPr/>
        </p:nvSpPr>
        <p:spPr>
          <a:xfrm>
            <a:off x="3563888" y="5373216"/>
            <a:ext cx="86409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9" name="Picture 8">
            <a:extLst>
              <a:ext uri="{FF2B5EF4-FFF2-40B4-BE49-F238E27FC236}">
                <a16:creationId xmlns:a16="http://schemas.microsoft.com/office/drawing/2014/main" id="{E422F836-1CDF-4E22-B5CC-BB26D94A6E0A}"/>
              </a:ext>
            </a:extLst>
          </p:cNvPr>
          <p:cNvPicPr>
            <a:picLocks noChangeAspect="1"/>
          </p:cNvPicPr>
          <p:nvPr/>
        </p:nvPicPr>
        <p:blipFill>
          <a:blip r:embed="rId2"/>
          <a:stretch>
            <a:fillRect/>
          </a:stretch>
        </p:blipFill>
        <p:spPr>
          <a:xfrm>
            <a:off x="4908934" y="5073026"/>
            <a:ext cx="2096074" cy="1257644"/>
          </a:xfrm>
          <a:prstGeom prst="rect">
            <a:avLst/>
          </a:prstGeom>
        </p:spPr>
      </p:pic>
      <p:pic>
        <p:nvPicPr>
          <p:cNvPr id="10" name="Picture 9">
            <a:extLst>
              <a:ext uri="{FF2B5EF4-FFF2-40B4-BE49-F238E27FC236}">
                <a16:creationId xmlns:a16="http://schemas.microsoft.com/office/drawing/2014/main" id="{C1E33656-3171-4FBD-A0C9-FF55919AA44F}"/>
              </a:ext>
            </a:extLst>
          </p:cNvPr>
          <p:cNvPicPr>
            <a:picLocks noChangeAspect="1"/>
          </p:cNvPicPr>
          <p:nvPr/>
        </p:nvPicPr>
        <p:blipFill>
          <a:blip r:embed="rId3"/>
          <a:stretch>
            <a:fillRect/>
          </a:stretch>
        </p:blipFill>
        <p:spPr>
          <a:xfrm>
            <a:off x="2456393" y="5225007"/>
            <a:ext cx="864096" cy="1146424"/>
          </a:xfrm>
          <a:prstGeom prst="rect">
            <a:avLst/>
          </a:prstGeom>
        </p:spPr>
      </p:pic>
      <p:sp>
        <p:nvSpPr>
          <p:cNvPr id="5" name="TextBox 4"/>
          <p:cNvSpPr txBox="1"/>
          <p:nvPr/>
        </p:nvSpPr>
        <p:spPr>
          <a:xfrm>
            <a:off x="1611549" y="2666548"/>
            <a:ext cx="5945765" cy="1631216"/>
          </a:xfrm>
          <a:prstGeom prst="rect">
            <a:avLst/>
          </a:prstGeom>
          <a:solidFill>
            <a:schemeClr val="bg1"/>
          </a:solidFill>
          <a:ln>
            <a:solidFill>
              <a:schemeClr val="tx1"/>
            </a:solidFill>
          </a:ln>
        </p:spPr>
        <p:txBody>
          <a:bodyPr wrap="square" rtlCol="0">
            <a:spAutoFit/>
          </a:bodyPr>
          <a:lstStyle/>
          <a:p>
            <a:pPr marL="365760" lvl="1" indent="0">
              <a:buNone/>
            </a:pPr>
            <a:r>
              <a:rPr lang="pt-BR" altLang="zh-TW" sz="2000" dirty="0"/>
              <a:t>num1=20</a:t>
            </a:r>
            <a:r>
              <a:rPr lang="pt-BR" altLang="zh-TW" sz="2000" dirty="0">
                <a:solidFill>
                  <a:srgbClr val="FF0000"/>
                </a:solidFill>
              </a:rPr>
              <a:t>#</a:t>
            </a:r>
            <a:r>
              <a:rPr lang="en-US" altLang="zh-TW" sz="2000" dirty="0">
                <a:solidFill>
                  <a:srgbClr val="FF0000"/>
                </a:solidFill>
              </a:rPr>
              <a:t>Integer variable 1</a:t>
            </a:r>
          </a:p>
          <a:p>
            <a:pPr marL="365760" lvl="1" indent="0">
              <a:buNone/>
            </a:pPr>
            <a:r>
              <a:rPr lang="pt-BR" altLang="zh-TW" sz="2000" dirty="0"/>
              <a:t>num2=10</a:t>
            </a:r>
            <a:r>
              <a:rPr lang="pt-BR" altLang="zh-TW" sz="2000" dirty="0">
                <a:solidFill>
                  <a:srgbClr val="FF0000"/>
                </a:solidFill>
              </a:rPr>
              <a:t> #</a:t>
            </a:r>
            <a:r>
              <a:rPr lang="en-US" altLang="zh-TW" sz="2000" dirty="0">
                <a:solidFill>
                  <a:srgbClr val="FF0000"/>
                </a:solidFill>
              </a:rPr>
              <a:t>Integer variable 2</a:t>
            </a:r>
          </a:p>
          <a:p>
            <a:pPr marL="365760" lvl="1" indent="0">
              <a:buNone/>
            </a:pPr>
            <a:r>
              <a:rPr lang="pt-BR" altLang="zh-TW" sz="2000" dirty="0"/>
              <a:t>print(num1+num2, file = open(</a:t>
            </a:r>
            <a:r>
              <a:rPr lang="en-US" altLang="zh-TW" sz="2000" dirty="0"/>
              <a:t>"</a:t>
            </a:r>
            <a:r>
              <a:rPr lang="pt-BR" altLang="zh-TW" sz="2000" dirty="0"/>
              <a:t>num.txt</a:t>
            </a:r>
            <a:r>
              <a:rPr lang="en-US" altLang="zh-TW" sz="2000" dirty="0"/>
              <a:t>"</a:t>
            </a:r>
            <a:r>
              <a:rPr lang="pt-BR" altLang="zh-TW" sz="2000" dirty="0"/>
              <a:t>, </a:t>
            </a:r>
            <a:r>
              <a:rPr lang="en-US" altLang="zh-TW" sz="2000" dirty="0"/>
              <a:t>"</a:t>
            </a:r>
            <a:r>
              <a:rPr lang="pt-BR" altLang="zh-TW" sz="2000" dirty="0"/>
              <a:t>w</a:t>
            </a:r>
            <a:r>
              <a:rPr lang="en-US" altLang="zh-TW" sz="2000" dirty="0"/>
              <a:t>"</a:t>
            </a:r>
            <a:r>
              <a:rPr lang="pt-BR" altLang="zh-TW" sz="2000" dirty="0"/>
              <a:t>))</a:t>
            </a:r>
            <a:endParaRPr lang="en-US" altLang="zh-TW" sz="2000" dirty="0"/>
          </a:p>
          <a:p>
            <a:pPr marL="365760" lvl="1" indent="0">
              <a:buNone/>
            </a:pPr>
            <a:r>
              <a:rPr lang="en-US" altLang="zh-TW" sz="2000" dirty="0">
                <a:solidFill>
                  <a:srgbClr val="FF0000"/>
                </a:solidFill>
              </a:rPr>
              <a:t>#num.txt is the name of the output file</a:t>
            </a:r>
          </a:p>
          <a:p>
            <a:pPr marL="365760" lvl="1" indent="0">
              <a:buNone/>
            </a:pPr>
            <a:r>
              <a:rPr lang="en-US" altLang="zh-TW" sz="2000" dirty="0">
                <a:solidFill>
                  <a:srgbClr val="FF0000"/>
                </a:solidFill>
              </a:rPr>
              <a:t>#”w” is the mode for opening the file</a:t>
            </a:r>
            <a:endParaRPr lang="en-US" altLang="zh-TW" sz="2000" dirty="0"/>
          </a:p>
        </p:txBody>
      </p:sp>
    </p:spTree>
    <p:extLst>
      <p:ext uri="{BB962C8B-B14F-4D97-AF65-F5344CB8AC3E}">
        <p14:creationId xmlns:p14="http://schemas.microsoft.com/office/powerpoint/2010/main" val="415758055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sz="4000" dirty="0">
                <a:latin typeface="+mn-lt"/>
              </a:rPr>
              <a:t>Remove </a:t>
            </a:r>
            <a:r>
              <a:rPr lang="en-US" altLang="zh-TW" sz="4000" dirty="0" smtClean="0">
                <a:latin typeface="+mn-lt"/>
              </a:rPr>
              <a:t>a trailing newline of a string</a:t>
            </a:r>
            <a:endParaRPr lang="zh-TW" altLang="en-US" sz="4000" dirty="0">
              <a:latin typeface="+mn-lt"/>
            </a:endParaRPr>
          </a:p>
        </p:txBody>
      </p:sp>
      <p:sp>
        <p:nvSpPr>
          <p:cNvPr id="3" name="內容版面配置區 2"/>
          <p:cNvSpPr>
            <a:spLocks noGrp="1"/>
          </p:cNvSpPr>
          <p:nvPr>
            <p:ph idx="1"/>
          </p:nvPr>
        </p:nvSpPr>
        <p:spPr>
          <a:xfrm>
            <a:off x="1463040" y="2119257"/>
            <a:ext cx="6597228" cy="2355219"/>
          </a:xfrm>
        </p:spPr>
        <p:txBody>
          <a:bodyPr>
            <a:normAutofit/>
          </a:bodyPr>
          <a:lstStyle/>
          <a:p>
            <a:pPr algn="just"/>
            <a:r>
              <a:rPr lang="en-US" altLang="zh-TW" sz="2600" dirty="0" smtClean="0"/>
              <a:t>The </a:t>
            </a:r>
            <a:r>
              <a:rPr lang="en-US" altLang="zh-TW" sz="2600" dirty="0" err="1"/>
              <a:t>readlines</a:t>
            </a:r>
            <a:r>
              <a:rPr lang="en-US" altLang="zh-TW" sz="2600" dirty="0"/>
              <a:t>() or </a:t>
            </a:r>
            <a:r>
              <a:rPr lang="en-US" altLang="zh-TW" sz="2600" dirty="0" err="1"/>
              <a:t>readline</a:t>
            </a:r>
            <a:r>
              <a:rPr lang="en-US" altLang="zh-TW" sz="2600" dirty="0"/>
              <a:t>() function will </a:t>
            </a:r>
            <a:r>
              <a:rPr lang="en-US" altLang="zh-TW" sz="2600" dirty="0" smtClean="0"/>
              <a:t>keep the newline character</a:t>
            </a:r>
            <a:endParaRPr lang="en-US" altLang="zh-TW" sz="2600" dirty="0"/>
          </a:p>
          <a:p>
            <a:pPr lvl="1" algn="just"/>
            <a:r>
              <a:rPr lang="en-US" altLang="zh-TW" sz="2400" dirty="0" smtClean="0"/>
              <a:t>Sometimes, we need to delete </a:t>
            </a:r>
            <a:r>
              <a:rPr lang="en-US" altLang="zh-TW" sz="2400" dirty="0"/>
              <a:t>the newline symbol </a:t>
            </a:r>
            <a:r>
              <a:rPr lang="en-US" altLang="zh-TW" sz="2400" dirty="0" smtClean="0"/>
              <a:t>for the display</a:t>
            </a:r>
          </a:p>
          <a:p>
            <a:pPr lvl="1" algn="just"/>
            <a:r>
              <a:rPr lang="en-US" altLang="zh-TW" sz="2600" dirty="0" err="1" smtClean="0"/>
              <a:t>E.g</a:t>
            </a:r>
            <a:r>
              <a:rPr lang="en-US" altLang="zh-TW" sz="2600" dirty="0" smtClean="0"/>
              <a:t> </a:t>
            </a:r>
            <a:r>
              <a:rPr lang="en-US" altLang="zh-TW" sz="2600" dirty="0"/>
              <a:t>:</a:t>
            </a:r>
            <a:endParaRPr lang="zh-TW" altLang="en-US" sz="2600" dirty="0"/>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t>11</a:t>
            </a:fld>
            <a:endParaRPr lang="zh-TW" altLang="en-US"/>
          </a:p>
        </p:txBody>
      </p:sp>
      <p:sp>
        <p:nvSpPr>
          <p:cNvPr id="6" name="向右箭號 5"/>
          <p:cNvSpPr/>
          <p:nvPr/>
        </p:nvSpPr>
        <p:spPr>
          <a:xfrm>
            <a:off x="3419872" y="4717126"/>
            <a:ext cx="2295906" cy="2799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 name="向右箭號 8"/>
          <p:cNvSpPr/>
          <p:nvPr/>
        </p:nvSpPr>
        <p:spPr>
          <a:xfrm rot="662137">
            <a:off x="3484446" y="5609511"/>
            <a:ext cx="1898757" cy="2615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1" name="文字方塊 10"/>
          <p:cNvSpPr txBox="1"/>
          <p:nvPr/>
        </p:nvSpPr>
        <p:spPr>
          <a:xfrm>
            <a:off x="2765536" y="4095152"/>
            <a:ext cx="3750642" cy="400110"/>
          </a:xfrm>
          <a:prstGeom prst="rect">
            <a:avLst/>
          </a:prstGeom>
          <a:noFill/>
          <a:ln w="19050">
            <a:solidFill>
              <a:schemeClr val="accent1"/>
            </a:solidFill>
          </a:ln>
        </p:spPr>
        <p:txBody>
          <a:bodyPr wrap="none" rtlCol="0">
            <a:spAutoFit/>
          </a:bodyPr>
          <a:lstStyle/>
          <a:p>
            <a:r>
              <a:rPr lang="en-US" altLang="zh-TW" sz="2000" dirty="0" smtClean="0"/>
              <a:t>Output with extra newline symbol</a:t>
            </a:r>
            <a:endParaRPr lang="zh-TW" altLang="en-US" sz="2000" dirty="0"/>
          </a:p>
        </p:txBody>
      </p:sp>
      <p:sp>
        <p:nvSpPr>
          <p:cNvPr id="12" name="文字方塊 11"/>
          <p:cNvSpPr txBox="1"/>
          <p:nvPr/>
        </p:nvSpPr>
        <p:spPr>
          <a:xfrm>
            <a:off x="3645088" y="5208277"/>
            <a:ext cx="1938800" cy="400110"/>
          </a:xfrm>
          <a:prstGeom prst="rect">
            <a:avLst/>
          </a:prstGeom>
          <a:noFill/>
          <a:ln w="19050">
            <a:solidFill>
              <a:schemeClr val="accent1"/>
            </a:solidFill>
          </a:ln>
        </p:spPr>
        <p:txBody>
          <a:bodyPr wrap="none" rtlCol="0">
            <a:spAutoFit/>
          </a:bodyPr>
          <a:lstStyle/>
          <a:p>
            <a:r>
              <a:rPr lang="en-US" altLang="zh-TW" sz="2000" dirty="0" smtClean="0"/>
              <a:t>Expected </a:t>
            </a:r>
            <a:r>
              <a:rPr lang="en-US" altLang="zh-TW" sz="2000" dirty="0"/>
              <a:t>output</a:t>
            </a:r>
            <a:endParaRPr lang="zh-TW" altLang="en-US" sz="2000" dirty="0"/>
          </a:p>
        </p:txBody>
      </p:sp>
      <p:pic>
        <p:nvPicPr>
          <p:cNvPr id="13" name="Picture 12">
            <a:extLst>
              <a:ext uri="{FF2B5EF4-FFF2-40B4-BE49-F238E27FC236}">
                <a16:creationId xmlns:a16="http://schemas.microsoft.com/office/drawing/2014/main" id="{BA116768-93CE-4E48-9343-368126BF0170}"/>
              </a:ext>
            </a:extLst>
          </p:cNvPr>
          <p:cNvPicPr>
            <a:picLocks noChangeAspect="1"/>
          </p:cNvPicPr>
          <p:nvPr/>
        </p:nvPicPr>
        <p:blipFill>
          <a:blip r:embed="rId2"/>
          <a:stretch>
            <a:fillRect/>
          </a:stretch>
        </p:blipFill>
        <p:spPr>
          <a:xfrm>
            <a:off x="5752007" y="4559228"/>
            <a:ext cx="1958075" cy="875661"/>
          </a:xfrm>
          <a:prstGeom prst="rect">
            <a:avLst/>
          </a:prstGeom>
        </p:spPr>
      </p:pic>
      <p:pic>
        <p:nvPicPr>
          <p:cNvPr id="14" name="Picture 13">
            <a:extLst>
              <a:ext uri="{FF2B5EF4-FFF2-40B4-BE49-F238E27FC236}">
                <a16:creationId xmlns:a16="http://schemas.microsoft.com/office/drawing/2014/main" id="{6533CC4E-561E-45B4-B6C9-15B30EDEC119}"/>
              </a:ext>
            </a:extLst>
          </p:cNvPr>
          <p:cNvPicPr>
            <a:picLocks noChangeAspect="1"/>
          </p:cNvPicPr>
          <p:nvPr/>
        </p:nvPicPr>
        <p:blipFill>
          <a:blip r:embed="rId3"/>
          <a:stretch>
            <a:fillRect/>
          </a:stretch>
        </p:blipFill>
        <p:spPr>
          <a:xfrm>
            <a:off x="1146608" y="4516047"/>
            <a:ext cx="1981200" cy="962025"/>
          </a:xfrm>
          <a:prstGeom prst="rect">
            <a:avLst/>
          </a:prstGeom>
        </p:spPr>
      </p:pic>
      <p:pic>
        <p:nvPicPr>
          <p:cNvPr id="15" name="Picture 14">
            <a:extLst>
              <a:ext uri="{FF2B5EF4-FFF2-40B4-BE49-F238E27FC236}">
                <a16:creationId xmlns:a16="http://schemas.microsoft.com/office/drawing/2014/main" id="{3FA2BBAD-091B-45BC-841B-B021B6B44643}"/>
              </a:ext>
            </a:extLst>
          </p:cNvPr>
          <p:cNvPicPr>
            <a:picLocks noChangeAspect="1"/>
          </p:cNvPicPr>
          <p:nvPr/>
        </p:nvPicPr>
        <p:blipFill>
          <a:blip r:embed="rId4"/>
          <a:stretch>
            <a:fillRect/>
          </a:stretch>
        </p:blipFill>
        <p:spPr>
          <a:xfrm>
            <a:off x="5711316" y="5627866"/>
            <a:ext cx="1609725" cy="533400"/>
          </a:xfrm>
          <a:prstGeom prst="rect">
            <a:avLst/>
          </a:prstGeom>
        </p:spPr>
      </p:pic>
    </p:spTree>
    <p:extLst>
      <p:ext uri="{BB962C8B-B14F-4D97-AF65-F5344CB8AC3E}">
        <p14:creationId xmlns:p14="http://schemas.microsoft.com/office/powerpoint/2010/main" val="299418749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sz="4000" dirty="0"/>
              <a:t>Remove a trailing newline of a string</a:t>
            </a:r>
            <a:endParaRPr lang="zh-TW" altLang="en-US" sz="4000" dirty="0">
              <a:latin typeface="+mn-lt"/>
            </a:endParaRPr>
          </a:p>
        </p:txBody>
      </p:sp>
      <p:sp>
        <p:nvSpPr>
          <p:cNvPr id="3" name="內容版面配置區 2"/>
          <p:cNvSpPr>
            <a:spLocks noGrp="1"/>
          </p:cNvSpPr>
          <p:nvPr>
            <p:ph idx="1"/>
          </p:nvPr>
        </p:nvSpPr>
        <p:spPr/>
        <p:txBody>
          <a:bodyPr/>
          <a:lstStyle/>
          <a:p>
            <a:r>
              <a:rPr lang="en-US" altLang="zh-TW" dirty="0"/>
              <a:t>E.g:</a:t>
            </a:r>
          </a:p>
          <a:p>
            <a:endParaRPr lang="vi-VN" altLang="zh-TW" dirty="0"/>
          </a:p>
          <a:p>
            <a:endParaRPr lang="vi-VN" altLang="zh-TW" dirty="0"/>
          </a:p>
          <a:p>
            <a:endParaRPr lang="vi-VN" altLang="zh-TW" dirty="0"/>
          </a:p>
          <a:p>
            <a:endParaRPr lang="vi-VN" altLang="zh-TW" dirty="0"/>
          </a:p>
          <a:p>
            <a:endParaRPr lang="vi-VN" altLang="zh-TW" dirty="0"/>
          </a:p>
          <a:p>
            <a:r>
              <a:rPr lang="en-US" altLang="zh-TW" dirty="0"/>
              <a:t>Result:</a:t>
            </a:r>
          </a:p>
          <a:p>
            <a:endParaRPr lang="zh-TW" altLang="en-US" b="1" i="1" dirty="0"/>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t>12</a:t>
            </a:fld>
            <a:endParaRPr lang="zh-TW" altLang="en-US"/>
          </a:p>
        </p:txBody>
      </p:sp>
      <p:sp>
        <p:nvSpPr>
          <p:cNvPr id="8" name="向右箭號 7"/>
          <p:cNvSpPr/>
          <p:nvPr/>
        </p:nvSpPr>
        <p:spPr>
          <a:xfrm>
            <a:off x="3419872" y="5373216"/>
            <a:ext cx="86409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TextBox 5"/>
          <p:cNvSpPr txBox="1"/>
          <p:nvPr/>
        </p:nvSpPr>
        <p:spPr>
          <a:xfrm>
            <a:off x="755576" y="2624569"/>
            <a:ext cx="7344816" cy="2215991"/>
          </a:xfrm>
          <a:prstGeom prst="rect">
            <a:avLst/>
          </a:prstGeom>
          <a:solidFill>
            <a:schemeClr val="bg1"/>
          </a:solidFill>
          <a:ln>
            <a:solidFill>
              <a:schemeClr val="tx1"/>
            </a:solidFill>
          </a:ln>
        </p:spPr>
        <p:txBody>
          <a:bodyPr wrap="square" rtlCol="0">
            <a:spAutoFit/>
          </a:bodyPr>
          <a:lstStyle/>
          <a:p>
            <a:pPr marL="365760" lvl="1" indent="0" algn="just">
              <a:buNone/>
            </a:pPr>
            <a:r>
              <a:rPr lang="en-US" altLang="zh-TW" sz="2000" dirty="0"/>
              <a:t>myfile = open("result.txt")</a:t>
            </a:r>
            <a:r>
              <a:rPr lang="en-US" altLang="zh-TW" sz="2000" dirty="0">
                <a:solidFill>
                  <a:srgbClr val="FF0000"/>
                </a:solidFill>
              </a:rPr>
              <a:t>#Read the file</a:t>
            </a:r>
          </a:p>
          <a:p>
            <a:pPr marL="365760" lvl="1" indent="0">
              <a:buNone/>
            </a:pPr>
            <a:r>
              <a:rPr lang="en-US" altLang="zh-TW" sz="2000" dirty="0"/>
              <a:t>for line in myfile.readlines():</a:t>
            </a:r>
            <a:r>
              <a:rPr lang="en-US" altLang="zh-TW" sz="2000" dirty="0">
                <a:solidFill>
                  <a:srgbClr val="FF0000"/>
                </a:solidFill>
              </a:rPr>
              <a:t>#Read all data in the file</a:t>
            </a:r>
            <a:r>
              <a:rPr lang="en-US" altLang="zh-TW" sz="2000" dirty="0"/>
              <a:t>   </a:t>
            </a:r>
            <a:r>
              <a:rPr lang="en-US" altLang="zh-TW" sz="2000" dirty="0" smtClean="0"/>
              <a:t>        </a:t>
            </a:r>
          </a:p>
          <a:p>
            <a:pPr marL="365760" lvl="1" indent="0">
              <a:buNone/>
            </a:pPr>
            <a:r>
              <a:rPr lang="en-US" altLang="zh-TW" sz="2000" dirty="0"/>
              <a:t> </a:t>
            </a:r>
            <a:r>
              <a:rPr lang="en-US" altLang="zh-TW" sz="2000" dirty="0" smtClean="0"/>
              <a:t>   </a:t>
            </a:r>
            <a:r>
              <a:rPr lang="en-US" altLang="zh-TW" sz="2000" dirty="0">
                <a:solidFill>
                  <a:srgbClr val="FF0000"/>
                </a:solidFill>
              </a:rPr>
              <a:t>#Delete the newline symbol and save it back</a:t>
            </a:r>
            <a:endParaRPr lang="en-US" altLang="zh-TW" sz="2000" dirty="0" smtClean="0"/>
          </a:p>
          <a:p>
            <a:pPr marL="365760" lvl="1" indent="0">
              <a:buNone/>
            </a:pPr>
            <a:r>
              <a:rPr lang="en-US" altLang="zh-TW" sz="2000" dirty="0" smtClean="0"/>
              <a:t>    line=</a:t>
            </a:r>
            <a:r>
              <a:rPr lang="en-US" altLang="zh-TW" sz="2000" dirty="0" err="1" smtClean="0"/>
              <a:t>line.strip</a:t>
            </a:r>
            <a:r>
              <a:rPr lang="en-US" altLang="zh-TW" sz="2000" dirty="0"/>
              <a:t>("\n</a:t>
            </a:r>
            <a:r>
              <a:rPr lang="en-US" altLang="zh-TW" sz="2000" dirty="0" smtClean="0"/>
              <a:t>")</a:t>
            </a:r>
            <a:endParaRPr lang="en-US" altLang="zh-TW" sz="2000" dirty="0">
              <a:solidFill>
                <a:srgbClr val="FF0000"/>
              </a:solidFill>
            </a:endParaRPr>
          </a:p>
          <a:p>
            <a:pPr marL="365760" lvl="1" indent="0" algn="just">
              <a:buNone/>
            </a:pPr>
            <a:r>
              <a:rPr lang="en-US" altLang="zh-TW" sz="2000" dirty="0"/>
              <a:t>    print(line)</a:t>
            </a:r>
          </a:p>
          <a:p>
            <a:pPr marL="365760" lvl="1" indent="0" algn="just">
              <a:buNone/>
            </a:pPr>
            <a:r>
              <a:rPr lang="en-US" altLang="zh-TW" sz="2000" dirty="0"/>
              <a:t>myfile.close()</a:t>
            </a:r>
          </a:p>
          <a:p>
            <a:endParaRPr lang="en-US" dirty="0"/>
          </a:p>
        </p:txBody>
      </p:sp>
      <p:pic>
        <p:nvPicPr>
          <p:cNvPr id="7" name="Picture 6">
            <a:extLst>
              <a:ext uri="{FF2B5EF4-FFF2-40B4-BE49-F238E27FC236}">
                <a16:creationId xmlns:a16="http://schemas.microsoft.com/office/drawing/2014/main" id="{FC5E6C38-1B4E-494B-BCEE-71754F2B0377}"/>
              </a:ext>
            </a:extLst>
          </p:cNvPr>
          <p:cNvPicPr>
            <a:picLocks noChangeAspect="1"/>
          </p:cNvPicPr>
          <p:nvPr/>
        </p:nvPicPr>
        <p:blipFill>
          <a:blip r:embed="rId2"/>
          <a:stretch>
            <a:fillRect/>
          </a:stretch>
        </p:blipFill>
        <p:spPr>
          <a:xfrm>
            <a:off x="4860032" y="5567108"/>
            <a:ext cx="1609725" cy="533400"/>
          </a:xfrm>
          <a:prstGeom prst="rect">
            <a:avLst/>
          </a:prstGeom>
        </p:spPr>
      </p:pic>
      <p:pic>
        <p:nvPicPr>
          <p:cNvPr id="11" name="Picture 10">
            <a:extLst>
              <a:ext uri="{FF2B5EF4-FFF2-40B4-BE49-F238E27FC236}">
                <a16:creationId xmlns:a16="http://schemas.microsoft.com/office/drawing/2014/main" id="{6750E0F4-B461-4A5F-ACF1-4BADDDF6EEE6}"/>
              </a:ext>
            </a:extLst>
          </p:cNvPr>
          <p:cNvPicPr>
            <a:picLocks noChangeAspect="1"/>
          </p:cNvPicPr>
          <p:nvPr/>
        </p:nvPicPr>
        <p:blipFill>
          <a:blip r:embed="rId3"/>
          <a:stretch>
            <a:fillRect/>
          </a:stretch>
        </p:blipFill>
        <p:spPr>
          <a:xfrm>
            <a:off x="1150640" y="5373216"/>
            <a:ext cx="1981200" cy="962025"/>
          </a:xfrm>
          <a:prstGeom prst="rect">
            <a:avLst/>
          </a:prstGeom>
        </p:spPr>
      </p:pic>
      <p:sp>
        <p:nvSpPr>
          <p:cNvPr id="10" name="矩形 9"/>
          <p:cNvSpPr/>
          <p:nvPr/>
        </p:nvSpPr>
        <p:spPr>
          <a:xfrm>
            <a:off x="3488268" y="4145543"/>
            <a:ext cx="4572000" cy="1200329"/>
          </a:xfrm>
          <a:prstGeom prst="rect">
            <a:avLst/>
          </a:prstGeom>
        </p:spPr>
        <p:txBody>
          <a:bodyPr>
            <a:spAutoFit/>
          </a:bodyPr>
          <a:lstStyle/>
          <a:p>
            <a:pPr algn="just"/>
            <a:r>
              <a:rPr lang="zh-TW" altLang="en-US" dirty="0">
                <a:solidFill>
                  <a:srgbClr val="FF0000"/>
                </a:solidFill>
              </a:rPr>
              <a:t>The strip() method removes any leading (spaces at the beginning) and trailing (spaces at the end) characters (space is the default leading character to remove)</a:t>
            </a:r>
          </a:p>
        </p:txBody>
      </p:sp>
    </p:spTree>
    <p:extLst>
      <p:ext uri="{BB962C8B-B14F-4D97-AF65-F5344CB8AC3E}">
        <p14:creationId xmlns:p14="http://schemas.microsoft.com/office/powerpoint/2010/main" val="238509913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Read a file and Create a file</a:t>
            </a:r>
            <a:endParaRPr lang="zh-TW" altLang="en-US" sz="4000" dirty="0">
              <a:latin typeface="+mn-lt"/>
            </a:endParaRPr>
          </a:p>
        </p:txBody>
      </p:sp>
      <p:sp>
        <p:nvSpPr>
          <p:cNvPr id="3" name="內容版面配置區 2"/>
          <p:cNvSpPr>
            <a:spLocks noGrp="1"/>
          </p:cNvSpPr>
          <p:nvPr>
            <p:ph idx="1"/>
          </p:nvPr>
        </p:nvSpPr>
        <p:spPr/>
        <p:txBody>
          <a:bodyPr/>
          <a:lstStyle/>
          <a:p>
            <a:pPr algn="just"/>
            <a:r>
              <a:rPr lang="en-US" altLang="zh-TW" dirty="0"/>
              <a:t>The following </a:t>
            </a:r>
            <a:r>
              <a:rPr lang="en-US" altLang="zh-TW" dirty="0" smtClean="0"/>
              <a:t>example</a:t>
            </a:r>
            <a:endParaRPr lang="en-US" altLang="zh-TW" dirty="0"/>
          </a:p>
          <a:p>
            <a:pPr lvl="1" algn="just"/>
            <a:r>
              <a:rPr lang="en-US" altLang="zh-TW" dirty="0"/>
              <a:t>describes how to read the data, </a:t>
            </a:r>
          </a:p>
          <a:p>
            <a:pPr lvl="1" algn="just"/>
            <a:r>
              <a:rPr lang="en-US" altLang="zh-TW" dirty="0"/>
              <a:t>put it in the list, </a:t>
            </a:r>
          </a:p>
          <a:p>
            <a:pPr lvl="1" algn="just"/>
            <a:r>
              <a:rPr lang="en-US" altLang="zh-TW" dirty="0"/>
              <a:t>modify it according to the programmer’s needs, </a:t>
            </a:r>
          </a:p>
          <a:p>
            <a:pPr lvl="1" algn="just"/>
            <a:r>
              <a:rPr lang="en-US" altLang="zh-TW" dirty="0"/>
              <a:t>then save the data back to the </a:t>
            </a:r>
            <a:r>
              <a:rPr lang="en-US" altLang="zh-TW" dirty="0" smtClean="0"/>
              <a:t>file</a:t>
            </a:r>
            <a:endParaRPr lang="en-US" altLang="zh-TW" dirty="0"/>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t>13</a:t>
            </a:fld>
            <a:endParaRPr lang="zh-TW" altLang="en-US"/>
          </a:p>
        </p:txBody>
      </p:sp>
    </p:spTree>
    <p:extLst>
      <p:ext uri="{BB962C8B-B14F-4D97-AF65-F5344CB8AC3E}">
        <p14:creationId xmlns:p14="http://schemas.microsoft.com/office/powerpoint/2010/main" val="166632396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15616" y="260648"/>
            <a:ext cx="6965245" cy="1202485"/>
          </a:xfrm>
        </p:spPr>
        <p:txBody>
          <a:bodyPr>
            <a:normAutofit/>
          </a:bodyPr>
          <a:lstStyle/>
          <a:p>
            <a:r>
              <a:rPr lang="en-US" altLang="zh-TW" sz="4000" dirty="0">
                <a:latin typeface="+mn-lt"/>
              </a:rPr>
              <a:t>Read a file and Create a file</a:t>
            </a:r>
            <a:endParaRPr lang="zh-TW" altLang="en-US" sz="4000" dirty="0">
              <a:latin typeface="+mn-lt"/>
            </a:endParaRPr>
          </a:p>
        </p:txBody>
      </p:sp>
      <p:sp>
        <p:nvSpPr>
          <p:cNvPr id="3" name="內容版面配置區 2"/>
          <p:cNvSpPr>
            <a:spLocks noGrp="1"/>
          </p:cNvSpPr>
          <p:nvPr>
            <p:ph idx="1"/>
          </p:nvPr>
        </p:nvSpPr>
        <p:spPr>
          <a:xfrm>
            <a:off x="1500035" y="1772816"/>
            <a:ext cx="6196405" cy="3603812"/>
          </a:xfrm>
        </p:spPr>
        <p:txBody>
          <a:bodyPr>
            <a:noAutofit/>
          </a:bodyPr>
          <a:lstStyle/>
          <a:p>
            <a:r>
              <a:rPr lang="en-US" altLang="zh-TW" dirty="0"/>
              <a:t>E.g:</a:t>
            </a:r>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t>14</a:t>
            </a:fld>
            <a:endParaRPr lang="zh-TW" altLang="en-US"/>
          </a:p>
        </p:txBody>
      </p:sp>
      <p:sp>
        <p:nvSpPr>
          <p:cNvPr id="6" name="TextBox 5"/>
          <p:cNvSpPr txBox="1"/>
          <p:nvPr/>
        </p:nvSpPr>
        <p:spPr>
          <a:xfrm>
            <a:off x="2581448" y="1233209"/>
            <a:ext cx="6455047" cy="5632311"/>
          </a:xfrm>
          <a:prstGeom prst="rect">
            <a:avLst/>
          </a:prstGeom>
          <a:solidFill>
            <a:schemeClr val="bg1"/>
          </a:solidFill>
          <a:ln>
            <a:solidFill>
              <a:schemeClr val="tx1"/>
            </a:solidFill>
          </a:ln>
        </p:spPr>
        <p:txBody>
          <a:bodyPr wrap="square" rtlCol="0">
            <a:spAutoFit/>
          </a:bodyPr>
          <a:lstStyle/>
          <a:p>
            <a:pPr marL="0" lvl="1" indent="0" algn="just">
              <a:buNone/>
            </a:pPr>
            <a:r>
              <a:rPr lang="en-US" altLang="zh-TW" dirty="0">
                <a:solidFill>
                  <a:srgbClr val="92D050"/>
                </a:solidFill>
              </a:rPr>
              <a:t>#--------------------------Read data--------------------------</a:t>
            </a:r>
          </a:p>
          <a:p>
            <a:pPr marL="0" lvl="1" indent="0" algn="just">
              <a:buNone/>
            </a:pPr>
            <a:r>
              <a:rPr lang="en-US" altLang="zh-TW" dirty="0"/>
              <a:t>file_in = open(“test.txt")</a:t>
            </a:r>
            <a:r>
              <a:rPr lang="en-US" altLang="zh-TW" dirty="0">
                <a:solidFill>
                  <a:srgbClr val="FF0000"/>
                </a:solidFill>
              </a:rPr>
              <a:t>#Read the specified file</a:t>
            </a:r>
          </a:p>
          <a:p>
            <a:pPr marL="0" lvl="1" indent="0" algn="just">
              <a:buNone/>
            </a:pPr>
            <a:r>
              <a:rPr lang="en-US" altLang="zh-TW" dirty="0"/>
              <a:t>arr=[]</a:t>
            </a:r>
            <a:r>
              <a:rPr lang="en-US" altLang="zh-TW" dirty="0">
                <a:solidFill>
                  <a:srgbClr val="FF0000"/>
                </a:solidFill>
              </a:rPr>
              <a:t>#Define a list</a:t>
            </a:r>
          </a:p>
          <a:p>
            <a:pPr marL="0" lvl="1" indent="0" algn="just">
              <a:buNone/>
            </a:pPr>
            <a:r>
              <a:rPr lang="en-US" altLang="zh-TW" dirty="0"/>
              <a:t>for line in file_in.readlines():</a:t>
            </a:r>
            <a:r>
              <a:rPr lang="en-US" altLang="zh-TW" dirty="0">
                <a:solidFill>
                  <a:srgbClr val="FF0000"/>
                </a:solidFill>
              </a:rPr>
              <a:t>#Display </a:t>
            </a:r>
            <a:r>
              <a:rPr lang="en-US" altLang="zh-TW" sz="1800" dirty="0">
                <a:solidFill>
                  <a:srgbClr val="FF0000"/>
                </a:solidFill>
              </a:rPr>
              <a:t>all data in the file</a:t>
            </a:r>
            <a:endParaRPr lang="en-US" altLang="zh-TW" dirty="0">
              <a:solidFill>
                <a:srgbClr val="FF0000"/>
              </a:solidFill>
            </a:endParaRPr>
          </a:p>
          <a:p>
            <a:pPr marL="0" lvl="1" indent="0" algn="just">
              <a:buNone/>
            </a:pPr>
            <a:r>
              <a:rPr lang="en-US" altLang="zh-TW" dirty="0"/>
              <a:t>    line=line.strip('\n')</a:t>
            </a:r>
            <a:r>
              <a:rPr lang="en-US" altLang="zh-TW" dirty="0">
                <a:solidFill>
                  <a:srgbClr val="FF0000"/>
                </a:solidFill>
              </a:rPr>
              <a:t>#Delete the </a:t>
            </a:r>
            <a:r>
              <a:rPr lang="en-US" altLang="zh-TW" dirty="0" smtClean="0">
                <a:solidFill>
                  <a:srgbClr val="FF0000"/>
                </a:solidFill>
              </a:rPr>
              <a:t>newline</a:t>
            </a:r>
          </a:p>
          <a:p>
            <a:pPr marL="0" lvl="1" indent="0" algn="just">
              <a:buNone/>
            </a:pPr>
            <a:r>
              <a:rPr lang="en-US" altLang="zh-TW" dirty="0" smtClean="0"/>
              <a:t>    </a:t>
            </a:r>
            <a:r>
              <a:rPr lang="en-US" altLang="zh-TW" dirty="0"/>
              <a:t>arr.append(int(line))</a:t>
            </a:r>
            <a:r>
              <a:rPr lang="en-US" altLang="zh-TW" dirty="0">
                <a:solidFill>
                  <a:srgbClr val="FF0000"/>
                </a:solidFill>
              </a:rPr>
              <a:t>#Insert </a:t>
            </a:r>
            <a:r>
              <a:rPr lang="en-US" altLang="zh-TW" dirty="0" smtClean="0">
                <a:solidFill>
                  <a:srgbClr val="FF0000"/>
                </a:solidFill>
              </a:rPr>
              <a:t>it at the </a:t>
            </a:r>
            <a:r>
              <a:rPr lang="en-US" altLang="zh-TW" dirty="0">
                <a:solidFill>
                  <a:srgbClr val="FF0000"/>
                </a:solidFill>
              </a:rPr>
              <a:t>end of the list</a:t>
            </a:r>
          </a:p>
          <a:p>
            <a:pPr marL="0" lvl="1" indent="0" algn="just">
              <a:buNone/>
            </a:pPr>
            <a:r>
              <a:rPr lang="en-US" altLang="zh-TW" dirty="0"/>
              <a:t>print("Read data:")</a:t>
            </a:r>
          </a:p>
          <a:p>
            <a:pPr marL="0" lvl="1" indent="0" algn="just">
              <a:buNone/>
            </a:pPr>
            <a:r>
              <a:rPr lang="en-US" altLang="zh-TW" dirty="0"/>
              <a:t>for line in range(0,len(arr)):</a:t>
            </a:r>
            <a:r>
              <a:rPr lang="en-US" altLang="zh-TW" dirty="0">
                <a:solidFill>
                  <a:srgbClr val="FF0000"/>
                </a:solidFill>
              </a:rPr>
              <a:t>#Display the data in the list</a:t>
            </a:r>
          </a:p>
          <a:p>
            <a:pPr marL="0" lvl="1" indent="0" algn="just">
              <a:buNone/>
            </a:pPr>
            <a:r>
              <a:rPr lang="en-US" altLang="zh-TW" dirty="0"/>
              <a:t>  print(arr[line])</a:t>
            </a:r>
          </a:p>
          <a:p>
            <a:pPr marL="0" lvl="1" indent="0" algn="just">
              <a:buNone/>
            </a:pPr>
            <a:r>
              <a:rPr lang="en-US" altLang="zh-TW" dirty="0"/>
              <a:t>file_in.close()</a:t>
            </a:r>
            <a:r>
              <a:rPr lang="en-US" altLang="zh-TW" dirty="0">
                <a:solidFill>
                  <a:srgbClr val="FF0000"/>
                </a:solidFill>
              </a:rPr>
              <a:t>#Close</a:t>
            </a:r>
          </a:p>
          <a:p>
            <a:pPr marL="0" lvl="1" indent="0" algn="just">
              <a:buNone/>
            </a:pPr>
            <a:r>
              <a:rPr lang="en-US" altLang="zh-TW" dirty="0">
                <a:solidFill>
                  <a:schemeClr val="accent6">
                    <a:lumMod val="75000"/>
                  </a:schemeClr>
                </a:solidFill>
              </a:rPr>
              <a:t>#--------------------------Insert data-------------------------------</a:t>
            </a:r>
          </a:p>
          <a:p>
            <a:pPr marL="0" lvl="1" indent="0" algn="just">
              <a:buNone/>
            </a:pPr>
            <a:r>
              <a:rPr lang="en-US" altLang="zh-TW" dirty="0"/>
              <a:t>arr.append(100)</a:t>
            </a:r>
            <a:r>
              <a:rPr lang="en-US" altLang="zh-TW" dirty="0">
                <a:solidFill>
                  <a:srgbClr val="FF0000"/>
                </a:solidFill>
              </a:rPr>
              <a:t># Insert </a:t>
            </a:r>
            <a:r>
              <a:rPr lang="en-US" altLang="zh-TW" dirty="0" smtClean="0">
                <a:solidFill>
                  <a:srgbClr val="FF0000"/>
                </a:solidFill>
              </a:rPr>
              <a:t>100 at the </a:t>
            </a:r>
            <a:r>
              <a:rPr lang="en-US" altLang="zh-TW" dirty="0">
                <a:solidFill>
                  <a:srgbClr val="FF0000"/>
                </a:solidFill>
              </a:rPr>
              <a:t>end of the list</a:t>
            </a:r>
          </a:p>
          <a:p>
            <a:pPr marL="0" lvl="1" indent="0" algn="just">
              <a:buNone/>
            </a:pPr>
            <a:r>
              <a:rPr lang="en-US" altLang="zh-TW" dirty="0"/>
              <a:t>print("Information after insertion:")</a:t>
            </a:r>
          </a:p>
          <a:p>
            <a:pPr marL="0" lvl="1" indent="0" algn="just">
              <a:buNone/>
            </a:pPr>
            <a:r>
              <a:rPr lang="en-US" altLang="zh-TW" dirty="0"/>
              <a:t>for line in range(0,len(arr)):</a:t>
            </a:r>
            <a:r>
              <a:rPr lang="en-US" altLang="zh-TW" dirty="0">
                <a:solidFill>
                  <a:srgbClr val="FF0000"/>
                </a:solidFill>
              </a:rPr>
              <a:t>#Display the data in the list</a:t>
            </a:r>
          </a:p>
          <a:p>
            <a:pPr marL="0" lvl="1" indent="0" algn="just">
              <a:buNone/>
            </a:pPr>
            <a:r>
              <a:rPr lang="en-US" altLang="zh-TW" dirty="0"/>
              <a:t>   print(arr[line])</a:t>
            </a:r>
          </a:p>
          <a:p>
            <a:pPr marL="0" lvl="1" indent="0" algn="just">
              <a:buNone/>
            </a:pPr>
            <a:r>
              <a:rPr lang="en-US" altLang="zh-TW" dirty="0">
                <a:solidFill>
                  <a:schemeClr val="accent6">
                    <a:lumMod val="75000"/>
                  </a:schemeClr>
                </a:solidFill>
              </a:rPr>
              <a:t>#--------------------------Output data-----------------------------</a:t>
            </a:r>
          </a:p>
          <a:p>
            <a:pPr marL="0" lvl="1" indent="0" algn="just">
              <a:buNone/>
            </a:pPr>
            <a:r>
              <a:rPr lang="en-US" altLang="zh-TW" dirty="0"/>
              <a:t>file_out = open(“</a:t>
            </a:r>
            <a:r>
              <a:rPr lang="en-US" altLang="zh-TW" dirty="0" err="1"/>
              <a:t>test.txt","w</a:t>
            </a:r>
            <a:r>
              <a:rPr lang="en-US" altLang="zh-TW" dirty="0"/>
              <a:t>")</a:t>
            </a:r>
            <a:r>
              <a:rPr lang="en-US" altLang="zh-TW" dirty="0">
                <a:solidFill>
                  <a:srgbClr val="FF0000"/>
                </a:solidFill>
              </a:rPr>
              <a:t>#Create the specified file</a:t>
            </a:r>
          </a:p>
          <a:p>
            <a:pPr marL="0" lvl="1" indent="0" algn="just">
              <a:buNone/>
            </a:pPr>
            <a:r>
              <a:rPr lang="en-US" altLang="zh-TW" dirty="0"/>
              <a:t>for line in range(0,len(</a:t>
            </a:r>
            <a:r>
              <a:rPr lang="en-US" altLang="zh-TW" dirty="0" err="1"/>
              <a:t>arr</a:t>
            </a:r>
            <a:r>
              <a:rPr lang="en-US" altLang="zh-TW" dirty="0" smtClean="0"/>
              <a:t>)):</a:t>
            </a:r>
            <a:r>
              <a:rPr lang="en-US" altLang="zh-TW" dirty="0" smtClean="0">
                <a:solidFill>
                  <a:srgbClr val="FF0000"/>
                </a:solidFill>
              </a:rPr>
              <a:t>#Write </a:t>
            </a:r>
            <a:r>
              <a:rPr lang="en-US" altLang="zh-TW" dirty="0">
                <a:solidFill>
                  <a:srgbClr val="FF0000"/>
                </a:solidFill>
              </a:rPr>
              <a:t>the data </a:t>
            </a:r>
            <a:r>
              <a:rPr lang="en-US" altLang="zh-TW" dirty="0" smtClean="0">
                <a:solidFill>
                  <a:srgbClr val="FF0000"/>
                </a:solidFill>
              </a:rPr>
              <a:t>of </a:t>
            </a:r>
            <a:r>
              <a:rPr lang="en-US" altLang="zh-TW" dirty="0">
                <a:solidFill>
                  <a:srgbClr val="FF0000"/>
                </a:solidFill>
              </a:rPr>
              <a:t>the list to file</a:t>
            </a:r>
          </a:p>
          <a:p>
            <a:pPr marL="0" lvl="1" indent="0" algn="just">
              <a:buNone/>
            </a:pPr>
            <a:r>
              <a:rPr lang="en-US" altLang="zh-TW" dirty="0"/>
              <a:t>   print(arr[line],</a:t>
            </a:r>
            <a:r>
              <a:rPr lang="en-US" altLang="zh-TW" dirty="0" smtClean="0"/>
              <a:t>file=</a:t>
            </a:r>
            <a:r>
              <a:rPr lang="en-US" altLang="zh-TW" dirty="0" err="1" smtClean="0"/>
              <a:t>file_out</a:t>
            </a:r>
            <a:r>
              <a:rPr lang="en-US" altLang="zh-TW" dirty="0" smtClean="0"/>
              <a:t>)</a:t>
            </a:r>
          </a:p>
          <a:p>
            <a:pPr marL="0" lvl="1" indent="0" algn="just">
              <a:buNone/>
            </a:pPr>
            <a:r>
              <a:rPr lang="en-US" altLang="zh-TW" dirty="0" err="1" smtClean="0"/>
              <a:t>file_out.close</a:t>
            </a:r>
            <a:r>
              <a:rPr lang="en-US" altLang="zh-TW" dirty="0"/>
              <a:t>()</a:t>
            </a:r>
            <a:r>
              <a:rPr lang="en-US" altLang="zh-TW" dirty="0">
                <a:solidFill>
                  <a:srgbClr val="FF0000"/>
                </a:solidFill>
              </a:rPr>
              <a:t>#Close</a:t>
            </a:r>
            <a:endParaRPr lang="zh-TW" altLang="en-US" dirty="0">
              <a:solidFill>
                <a:srgbClr val="FF0000"/>
              </a:solidFill>
            </a:endParaRPr>
          </a:p>
        </p:txBody>
      </p:sp>
    </p:spTree>
    <p:extLst>
      <p:ext uri="{BB962C8B-B14F-4D97-AF65-F5344CB8AC3E}">
        <p14:creationId xmlns:p14="http://schemas.microsoft.com/office/powerpoint/2010/main" val="237341716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Read a file and Create a file</a:t>
            </a:r>
            <a:endParaRPr lang="zh-TW" altLang="en-US" sz="4000" dirty="0">
              <a:latin typeface="Franklin Gothic Book (Body)"/>
            </a:endParaRPr>
          </a:p>
        </p:txBody>
      </p:sp>
      <p:sp>
        <p:nvSpPr>
          <p:cNvPr id="3" name="內容版面配置區 2"/>
          <p:cNvSpPr>
            <a:spLocks noGrp="1"/>
          </p:cNvSpPr>
          <p:nvPr>
            <p:ph idx="1"/>
          </p:nvPr>
        </p:nvSpPr>
        <p:spPr>
          <a:xfrm>
            <a:off x="1463040" y="2119257"/>
            <a:ext cx="6421328" cy="3603812"/>
          </a:xfrm>
        </p:spPr>
        <p:txBody>
          <a:bodyPr/>
          <a:lstStyle/>
          <a:p>
            <a:r>
              <a:rPr lang="en-US" altLang="zh-TW" dirty="0"/>
              <a:t>Result:</a:t>
            </a:r>
          </a:p>
          <a:p>
            <a:endParaRPr lang="en-US" altLang="zh-TW" dirty="0"/>
          </a:p>
          <a:p>
            <a:endParaRPr lang="en-US" altLang="zh-TW" dirty="0"/>
          </a:p>
          <a:p>
            <a:endParaRPr lang="en-US" altLang="zh-TW" dirty="0"/>
          </a:p>
          <a:p>
            <a:endParaRPr lang="en-US" altLang="zh-TW" dirty="0"/>
          </a:p>
          <a:p>
            <a:pPr marL="365760" lvl="1" indent="0">
              <a:buNone/>
            </a:pPr>
            <a:r>
              <a:rPr lang="en-US" altLang="zh-TW" sz="2000" dirty="0"/>
              <a:t>1. Original file information:     2. Data after execution:</a:t>
            </a:r>
            <a:endParaRPr lang="zh-TW" altLang="en-US" sz="2000" dirty="0"/>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t>15</a:t>
            </a:fld>
            <a:endParaRPr lang="zh-TW" altLang="en-US"/>
          </a:p>
        </p:txBody>
      </p:sp>
      <p:pic>
        <p:nvPicPr>
          <p:cNvPr id="6" name="Picture 5">
            <a:extLst>
              <a:ext uri="{FF2B5EF4-FFF2-40B4-BE49-F238E27FC236}">
                <a16:creationId xmlns:a16="http://schemas.microsoft.com/office/drawing/2014/main" id="{C48B31AB-5203-47CF-B560-48BE71DB28CE}"/>
              </a:ext>
            </a:extLst>
          </p:cNvPr>
          <p:cNvPicPr>
            <a:picLocks noChangeAspect="1"/>
          </p:cNvPicPr>
          <p:nvPr/>
        </p:nvPicPr>
        <p:blipFill>
          <a:blip r:embed="rId2"/>
          <a:stretch>
            <a:fillRect/>
          </a:stretch>
        </p:blipFill>
        <p:spPr>
          <a:xfrm>
            <a:off x="3347864" y="2492896"/>
            <a:ext cx="2943299" cy="1567367"/>
          </a:xfrm>
          <a:prstGeom prst="rect">
            <a:avLst/>
          </a:prstGeom>
        </p:spPr>
      </p:pic>
      <p:pic>
        <p:nvPicPr>
          <p:cNvPr id="8" name="Picture 7">
            <a:extLst>
              <a:ext uri="{FF2B5EF4-FFF2-40B4-BE49-F238E27FC236}">
                <a16:creationId xmlns:a16="http://schemas.microsoft.com/office/drawing/2014/main" id="{5F15CBEF-3810-477C-BE90-FE6C6F2D8CC3}"/>
              </a:ext>
            </a:extLst>
          </p:cNvPr>
          <p:cNvPicPr>
            <a:picLocks noChangeAspect="1"/>
          </p:cNvPicPr>
          <p:nvPr/>
        </p:nvPicPr>
        <p:blipFill>
          <a:blip r:embed="rId3"/>
          <a:stretch>
            <a:fillRect/>
          </a:stretch>
        </p:blipFill>
        <p:spPr>
          <a:xfrm>
            <a:off x="2411760" y="4877289"/>
            <a:ext cx="1571625" cy="1114425"/>
          </a:xfrm>
          <a:prstGeom prst="rect">
            <a:avLst/>
          </a:prstGeom>
        </p:spPr>
      </p:pic>
      <p:pic>
        <p:nvPicPr>
          <p:cNvPr id="10" name="Picture 9">
            <a:extLst>
              <a:ext uri="{FF2B5EF4-FFF2-40B4-BE49-F238E27FC236}">
                <a16:creationId xmlns:a16="http://schemas.microsoft.com/office/drawing/2014/main" id="{D889E83D-C966-40C8-B10E-97127AE97C59}"/>
              </a:ext>
            </a:extLst>
          </p:cNvPr>
          <p:cNvPicPr>
            <a:picLocks noChangeAspect="1"/>
          </p:cNvPicPr>
          <p:nvPr/>
        </p:nvPicPr>
        <p:blipFill>
          <a:blip r:embed="rId4"/>
          <a:stretch>
            <a:fillRect/>
          </a:stretch>
        </p:blipFill>
        <p:spPr>
          <a:xfrm>
            <a:off x="5724128" y="4854259"/>
            <a:ext cx="1866900" cy="1133475"/>
          </a:xfrm>
          <a:prstGeom prst="rect">
            <a:avLst/>
          </a:prstGeom>
        </p:spPr>
      </p:pic>
    </p:spTree>
    <p:extLst>
      <p:ext uri="{BB962C8B-B14F-4D97-AF65-F5344CB8AC3E}">
        <p14:creationId xmlns:p14="http://schemas.microsoft.com/office/powerpoint/2010/main" val="427254215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Source</a:t>
            </a:r>
            <a:endParaRPr lang="zh-TW" altLang="en-US" sz="4000" dirty="0">
              <a:latin typeface="+mn-lt"/>
            </a:endParaRPr>
          </a:p>
        </p:txBody>
      </p:sp>
      <p:sp>
        <p:nvSpPr>
          <p:cNvPr id="3" name="內容版面配置區 2"/>
          <p:cNvSpPr>
            <a:spLocks noGrp="1"/>
          </p:cNvSpPr>
          <p:nvPr>
            <p:ph idx="1"/>
          </p:nvPr>
        </p:nvSpPr>
        <p:spPr/>
        <p:txBody>
          <a:bodyPr>
            <a:normAutofit lnSpcReduction="10000"/>
          </a:bodyPr>
          <a:lstStyle/>
          <a:p>
            <a:r>
              <a:rPr lang="en-US" altLang="zh-TW" dirty="0"/>
              <a:t>References:</a:t>
            </a:r>
          </a:p>
          <a:p>
            <a:pPr lvl="1"/>
            <a:r>
              <a:rPr lang="en-US" altLang="zh-TW" dirty="0">
                <a:hlinkClick r:id="rId2"/>
              </a:rPr>
              <a:t>http://openhome.cc/Gossip/Python/IOABC.html</a:t>
            </a:r>
            <a:endParaRPr lang="en-US" altLang="zh-TW" dirty="0"/>
          </a:p>
          <a:p>
            <a:pPr lvl="1"/>
            <a:r>
              <a:rPr lang="en-US" altLang="zh-TW" dirty="0">
                <a:hlinkClick r:id="rId3"/>
              </a:rPr>
              <a:t>http://www.pythondoc.com/pythontutorial3/introduction.html</a:t>
            </a:r>
            <a:endParaRPr lang="en-US" altLang="zh-TW" dirty="0"/>
          </a:p>
          <a:p>
            <a:pPr lvl="1"/>
            <a:r>
              <a:rPr lang="en-US" altLang="zh-TW" dirty="0">
                <a:hlinkClick r:id="rId4"/>
              </a:rPr>
              <a:t>http://pydoing.blogspot.tw/2011/01/python-operator.html</a:t>
            </a:r>
            <a:endParaRPr lang="en-US" altLang="zh-TW" dirty="0"/>
          </a:p>
          <a:p>
            <a:pPr lvl="1"/>
            <a:r>
              <a:rPr lang="en-US" altLang="zh-TW" dirty="0">
                <a:hlinkClick r:id="rId5"/>
              </a:rPr>
              <a:t>http://ithelp.ithome.com.tw/question/10161708</a:t>
            </a:r>
            <a:endParaRPr lang="en-US" altLang="zh-TW" dirty="0"/>
          </a:p>
          <a:p>
            <a:pPr lvl="1"/>
            <a:r>
              <a:rPr lang="en-US" altLang="zh-TW" dirty="0"/>
              <a:t>Python </a:t>
            </a:r>
            <a:r>
              <a:rPr lang="zh-TW" altLang="en-US" dirty="0"/>
              <a:t>深入淺出程式設計</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16</a:t>
            </a:fld>
            <a:endParaRPr lang="zh-TW" altLang="en-US"/>
          </a:p>
        </p:txBody>
      </p:sp>
    </p:spTree>
    <p:extLst>
      <p:ext uri="{BB962C8B-B14F-4D97-AF65-F5344CB8AC3E}">
        <p14:creationId xmlns:p14="http://schemas.microsoft.com/office/powerpoint/2010/main" val="256176922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smtClean="0">
                <a:latin typeface="+mn-lt"/>
              </a:rPr>
              <a:t>Exercise</a:t>
            </a:r>
            <a:r>
              <a:rPr lang="zh-TW" altLang="en-US" sz="4000" dirty="0" smtClean="0">
                <a:latin typeface="+mn-lt"/>
              </a:rPr>
              <a:t> </a:t>
            </a:r>
            <a:r>
              <a:rPr lang="en-US" altLang="zh-TW" sz="4000" dirty="0" smtClean="0">
                <a:latin typeface="+mn-lt"/>
              </a:rPr>
              <a:t>1</a:t>
            </a:r>
            <a:endParaRPr lang="zh-TW" altLang="en-US" sz="4000" dirty="0">
              <a:latin typeface="+mn-lt"/>
            </a:endParaRPr>
          </a:p>
        </p:txBody>
      </p:sp>
      <p:sp>
        <p:nvSpPr>
          <p:cNvPr id="3" name="內容版面配置區 2"/>
          <p:cNvSpPr>
            <a:spLocks noGrp="1"/>
          </p:cNvSpPr>
          <p:nvPr>
            <p:ph idx="1"/>
          </p:nvPr>
        </p:nvSpPr>
        <p:spPr/>
        <p:txBody>
          <a:bodyPr>
            <a:normAutofit/>
          </a:bodyPr>
          <a:lstStyle/>
          <a:p>
            <a:pPr algn="just"/>
            <a:r>
              <a:rPr lang="en-US" altLang="zh-TW" dirty="0"/>
              <a:t>Design a program that allows the user to </a:t>
            </a:r>
            <a:r>
              <a:rPr lang="en-US" altLang="zh-TW" dirty="0" smtClean="0"/>
              <a:t>repeatedly select 1 or 2, until -1 is inputted. </a:t>
            </a:r>
          </a:p>
          <a:p>
            <a:pPr lvl="1" algn="just"/>
            <a:r>
              <a:rPr lang="en-US" altLang="zh-TW" dirty="0" smtClean="0"/>
              <a:t>When 1 is selected,</a:t>
            </a:r>
          </a:p>
          <a:p>
            <a:pPr lvl="2" algn="just"/>
            <a:r>
              <a:rPr lang="en-US" altLang="zh-TW" dirty="0" smtClean="0"/>
              <a:t>Display all the data stored in the text file, where each data is paired by a number and a text</a:t>
            </a:r>
          </a:p>
          <a:p>
            <a:pPr lvl="1" algn="just"/>
            <a:r>
              <a:rPr lang="en-US" altLang="zh-TW" dirty="0" smtClean="0"/>
              <a:t>When 2 is selected,</a:t>
            </a:r>
          </a:p>
          <a:p>
            <a:pPr lvl="2" algn="just"/>
            <a:r>
              <a:rPr lang="en-US" altLang="zh-TW" dirty="0" smtClean="0"/>
              <a:t>Allow to update the text by a specific number</a:t>
            </a:r>
            <a:endParaRPr lang="en-US" altLang="zh-TW" dirty="0"/>
          </a:p>
        </p:txBody>
      </p:sp>
    </p:spTree>
    <p:extLst>
      <p:ext uri="{BB962C8B-B14F-4D97-AF65-F5344CB8AC3E}">
        <p14:creationId xmlns:p14="http://schemas.microsoft.com/office/powerpoint/2010/main" val="247281515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smtClean="0">
                <a:latin typeface="+mn-lt"/>
              </a:rPr>
              <a:t>Example</a:t>
            </a:r>
            <a:endParaRPr lang="zh-TW" altLang="en-US" sz="4000" dirty="0">
              <a:latin typeface="+mn-lt"/>
            </a:endParaRPr>
          </a:p>
        </p:txBody>
      </p:sp>
      <p:sp>
        <p:nvSpPr>
          <p:cNvPr id="3" name="內容版面配置區 2"/>
          <p:cNvSpPr>
            <a:spLocks noGrp="1"/>
          </p:cNvSpPr>
          <p:nvPr>
            <p:ph idx="1"/>
          </p:nvPr>
        </p:nvSpPr>
        <p:spPr>
          <a:xfrm>
            <a:off x="1730205" y="1657993"/>
            <a:ext cx="6196405" cy="3603812"/>
          </a:xfrm>
        </p:spPr>
        <p:txBody>
          <a:bodyPr>
            <a:normAutofit/>
          </a:bodyPr>
          <a:lstStyle/>
          <a:p>
            <a:r>
              <a:rPr lang="vi-VN" altLang="zh-TW" dirty="0">
                <a:latin typeface="Franklin Gothic Book (Body)"/>
              </a:rPr>
              <a:t>I</a:t>
            </a:r>
            <a:r>
              <a:rPr lang="en-US" altLang="zh-TW" dirty="0">
                <a:latin typeface="Franklin Gothic Book (Body)"/>
              </a:rPr>
              <a:t>nput:</a:t>
            </a:r>
            <a:endParaRPr lang="vi-VN" altLang="zh-TW" dirty="0">
              <a:latin typeface="Franklin Gothic Book (Body)"/>
            </a:endParaRPr>
          </a:p>
          <a:p>
            <a:endParaRPr lang="vi-VN" altLang="zh-TW" dirty="0">
              <a:latin typeface="Franklin Gothic Book (Body)"/>
            </a:endParaRPr>
          </a:p>
          <a:p>
            <a:endParaRPr lang="vi-VN" altLang="zh-TW" dirty="0">
              <a:latin typeface="Franklin Gothic Book (Body)"/>
            </a:endParaRPr>
          </a:p>
          <a:p>
            <a:pPr marL="0" indent="0">
              <a:buNone/>
            </a:pPr>
            <a:endParaRPr lang="en-US" altLang="zh-TW" dirty="0">
              <a:latin typeface="Franklin Gothic Book (Body)"/>
            </a:endParaRPr>
          </a:p>
          <a:p>
            <a:r>
              <a:rPr lang="en-US" altLang="zh-TW" dirty="0"/>
              <a:t>Result:</a:t>
            </a:r>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t>18</a:t>
            </a:fld>
            <a:endParaRPr lang="zh-TW" altLang="en-US"/>
          </a:p>
        </p:txBody>
      </p:sp>
      <p:sp>
        <p:nvSpPr>
          <p:cNvPr id="5" name="向右箭號 4"/>
          <p:cNvSpPr/>
          <p:nvPr/>
        </p:nvSpPr>
        <p:spPr>
          <a:xfrm>
            <a:off x="5707285" y="5194594"/>
            <a:ext cx="432048" cy="3067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 name="TextBox 6"/>
          <p:cNvSpPr txBox="1"/>
          <p:nvPr/>
        </p:nvSpPr>
        <p:spPr>
          <a:xfrm>
            <a:off x="2656160" y="2081412"/>
            <a:ext cx="2203872" cy="1200329"/>
          </a:xfrm>
          <a:prstGeom prst="rect">
            <a:avLst/>
          </a:prstGeom>
          <a:solidFill>
            <a:schemeClr val="bg1"/>
          </a:solidFill>
          <a:ln>
            <a:solidFill>
              <a:schemeClr val="tx1"/>
            </a:solidFill>
          </a:ln>
        </p:spPr>
        <p:txBody>
          <a:bodyPr wrap="square" rtlCol="0">
            <a:spAutoFit/>
          </a:bodyPr>
          <a:lstStyle/>
          <a:p>
            <a:r>
              <a:rPr lang="zh-TW" altLang="en-US" dirty="0"/>
              <a:t> </a:t>
            </a:r>
            <a:r>
              <a:rPr lang="vi-VN" altLang="zh-TW" dirty="0"/>
              <a:t>  </a:t>
            </a:r>
            <a:r>
              <a:rPr lang="en-US" altLang="zh-TW" dirty="0"/>
              <a:t>1</a:t>
            </a:r>
          </a:p>
          <a:p>
            <a:r>
              <a:rPr lang="zh-TW" altLang="en-US" dirty="0"/>
              <a:t>   </a:t>
            </a:r>
            <a:r>
              <a:rPr lang="en-US" altLang="zh-TW" dirty="0"/>
              <a:t>2</a:t>
            </a:r>
          </a:p>
          <a:p>
            <a:r>
              <a:rPr lang="zh-TW" altLang="en-US" dirty="0"/>
              <a:t>   </a:t>
            </a:r>
            <a:r>
              <a:rPr lang="en-US" altLang="zh-TW" dirty="0"/>
              <a:t>1</a:t>
            </a:r>
          </a:p>
          <a:p>
            <a:r>
              <a:rPr lang="vi-VN" dirty="0"/>
              <a:t> </a:t>
            </a:r>
            <a:r>
              <a:rPr lang="en-US" dirty="0"/>
              <a:t>Welcome to KUAS!</a:t>
            </a:r>
          </a:p>
        </p:txBody>
      </p:sp>
      <p:pic>
        <p:nvPicPr>
          <p:cNvPr id="12" name="Picture 11">
            <a:extLst>
              <a:ext uri="{FF2B5EF4-FFF2-40B4-BE49-F238E27FC236}">
                <a16:creationId xmlns:a16="http://schemas.microsoft.com/office/drawing/2014/main" id="{A2A2B829-1D68-4A08-86AE-3F66D705F7CB}"/>
              </a:ext>
            </a:extLst>
          </p:cNvPr>
          <p:cNvPicPr>
            <a:picLocks noChangeAspect="1"/>
          </p:cNvPicPr>
          <p:nvPr/>
        </p:nvPicPr>
        <p:blipFill>
          <a:blip r:embed="rId2"/>
          <a:stretch>
            <a:fillRect/>
          </a:stretch>
        </p:blipFill>
        <p:spPr>
          <a:xfrm>
            <a:off x="372657" y="3838505"/>
            <a:ext cx="2728976" cy="3086100"/>
          </a:xfrm>
          <a:prstGeom prst="rect">
            <a:avLst/>
          </a:prstGeom>
        </p:spPr>
      </p:pic>
      <p:pic>
        <p:nvPicPr>
          <p:cNvPr id="14" name="Picture 13">
            <a:extLst>
              <a:ext uri="{FF2B5EF4-FFF2-40B4-BE49-F238E27FC236}">
                <a16:creationId xmlns:a16="http://schemas.microsoft.com/office/drawing/2014/main" id="{93D82770-B762-4B1F-A4A2-012522F27492}"/>
              </a:ext>
            </a:extLst>
          </p:cNvPr>
          <p:cNvPicPr>
            <a:picLocks noChangeAspect="1"/>
          </p:cNvPicPr>
          <p:nvPr/>
        </p:nvPicPr>
        <p:blipFill>
          <a:blip r:embed="rId3"/>
          <a:stretch>
            <a:fillRect/>
          </a:stretch>
        </p:blipFill>
        <p:spPr>
          <a:xfrm>
            <a:off x="3187624" y="4752217"/>
            <a:ext cx="2000250" cy="1085850"/>
          </a:xfrm>
          <a:prstGeom prst="rect">
            <a:avLst/>
          </a:prstGeom>
        </p:spPr>
      </p:pic>
      <p:pic>
        <p:nvPicPr>
          <p:cNvPr id="16" name="Picture 15">
            <a:extLst>
              <a:ext uri="{FF2B5EF4-FFF2-40B4-BE49-F238E27FC236}">
                <a16:creationId xmlns:a16="http://schemas.microsoft.com/office/drawing/2014/main" id="{FDB8D6EA-3429-47B3-A386-92AF0C9E63CE}"/>
              </a:ext>
            </a:extLst>
          </p:cNvPr>
          <p:cNvPicPr>
            <a:picLocks noChangeAspect="1"/>
          </p:cNvPicPr>
          <p:nvPr/>
        </p:nvPicPr>
        <p:blipFill>
          <a:blip r:embed="rId4"/>
          <a:stretch>
            <a:fillRect/>
          </a:stretch>
        </p:blipFill>
        <p:spPr>
          <a:xfrm>
            <a:off x="6560539" y="4656627"/>
            <a:ext cx="2219325" cy="1152525"/>
          </a:xfrm>
          <a:prstGeom prst="rect">
            <a:avLst/>
          </a:prstGeom>
        </p:spPr>
      </p:pic>
    </p:spTree>
    <p:extLst>
      <p:ext uri="{BB962C8B-B14F-4D97-AF65-F5344CB8AC3E}">
        <p14:creationId xmlns:p14="http://schemas.microsoft.com/office/powerpoint/2010/main" val="272418082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smtClean="0">
                <a:latin typeface="+mn-lt"/>
              </a:rPr>
              <a:t>Exercise 2</a:t>
            </a:r>
            <a:endParaRPr lang="zh-TW" altLang="en-US" sz="4000" dirty="0">
              <a:latin typeface="+mn-lt"/>
            </a:endParaRPr>
          </a:p>
        </p:txBody>
      </p:sp>
      <p:sp>
        <p:nvSpPr>
          <p:cNvPr id="3" name="內容版面配置區 2"/>
          <p:cNvSpPr>
            <a:spLocks noGrp="1"/>
          </p:cNvSpPr>
          <p:nvPr>
            <p:ph idx="1"/>
          </p:nvPr>
        </p:nvSpPr>
        <p:spPr/>
        <p:txBody>
          <a:bodyPr>
            <a:normAutofit/>
          </a:bodyPr>
          <a:lstStyle/>
          <a:p>
            <a:pPr algn="just"/>
            <a:r>
              <a:rPr lang="en-US" altLang="zh-TW" dirty="0"/>
              <a:t>Design a program that </a:t>
            </a:r>
            <a:r>
              <a:rPr lang="en-US" altLang="zh-TW" dirty="0" smtClean="0"/>
              <a:t>will ask the user to enter the names of input file and output file, and then print the data, which are from the input file but whose lower case letters are changed to upper case letters, to the output file</a:t>
            </a:r>
          </a:p>
          <a:p>
            <a:r>
              <a:rPr lang="en-US" altLang="zh-TW" dirty="0" smtClean="0"/>
              <a:t>Input</a:t>
            </a:r>
            <a:r>
              <a:rPr lang="en-US" altLang="zh-TW" dirty="0"/>
              <a:t>:			Output:</a:t>
            </a:r>
          </a:p>
          <a:p>
            <a:pPr marL="0" indent="0">
              <a:buNone/>
            </a:pPr>
            <a:endParaRPr lang="en-US" altLang="zh-TW" dirty="0"/>
          </a:p>
        </p:txBody>
      </p:sp>
      <p:pic>
        <p:nvPicPr>
          <p:cNvPr id="6" name="Picture 4">
            <a:extLst>
              <a:ext uri="{FF2B5EF4-FFF2-40B4-BE49-F238E27FC236}">
                <a16:creationId xmlns:a16="http://schemas.microsoft.com/office/drawing/2014/main" id="{C2D7AEBE-570D-4DDA-BC10-874FC23787C3}"/>
              </a:ext>
            </a:extLst>
          </p:cNvPr>
          <p:cNvPicPr>
            <a:picLocks noChangeAspect="1"/>
          </p:cNvPicPr>
          <p:nvPr/>
        </p:nvPicPr>
        <p:blipFill>
          <a:blip r:embed="rId2"/>
          <a:stretch>
            <a:fillRect/>
          </a:stretch>
        </p:blipFill>
        <p:spPr>
          <a:xfrm>
            <a:off x="1691680" y="5822259"/>
            <a:ext cx="1905000" cy="847725"/>
          </a:xfrm>
          <a:prstGeom prst="rect">
            <a:avLst/>
          </a:prstGeom>
        </p:spPr>
      </p:pic>
      <p:pic>
        <p:nvPicPr>
          <p:cNvPr id="8" name="Picture 6">
            <a:extLst>
              <a:ext uri="{FF2B5EF4-FFF2-40B4-BE49-F238E27FC236}">
                <a16:creationId xmlns:a16="http://schemas.microsoft.com/office/drawing/2014/main" id="{FB5F3A31-AC62-45E9-ACE9-122F0203303F}"/>
              </a:ext>
            </a:extLst>
          </p:cNvPr>
          <p:cNvPicPr>
            <a:picLocks noChangeAspect="1"/>
          </p:cNvPicPr>
          <p:nvPr/>
        </p:nvPicPr>
        <p:blipFill>
          <a:blip r:embed="rId3"/>
          <a:stretch>
            <a:fillRect/>
          </a:stretch>
        </p:blipFill>
        <p:spPr>
          <a:xfrm>
            <a:off x="5220072" y="4856294"/>
            <a:ext cx="1924050" cy="866775"/>
          </a:xfrm>
          <a:prstGeom prst="rect">
            <a:avLst/>
          </a:prstGeom>
        </p:spPr>
      </p:pic>
      <p:sp>
        <p:nvSpPr>
          <p:cNvPr id="9" name="TextBox 6"/>
          <p:cNvSpPr txBox="1"/>
          <p:nvPr/>
        </p:nvSpPr>
        <p:spPr>
          <a:xfrm>
            <a:off x="1763688" y="4811079"/>
            <a:ext cx="2203872" cy="646331"/>
          </a:xfrm>
          <a:prstGeom prst="rect">
            <a:avLst/>
          </a:prstGeom>
          <a:solidFill>
            <a:schemeClr val="bg1"/>
          </a:solidFill>
          <a:ln>
            <a:solidFill>
              <a:schemeClr val="tx1"/>
            </a:solidFill>
          </a:ln>
        </p:spPr>
        <p:txBody>
          <a:bodyPr wrap="square" rtlCol="0">
            <a:spAutoFit/>
          </a:bodyPr>
          <a:lstStyle/>
          <a:p>
            <a:r>
              <a:rPr lang="en-US" altLang="zh-TW" dirty="0" smtClean="0"/>
              <a:t>input file: abc.txt</a:t>
            </a:r>
          </a:p>
          <a:p>
            <a:r>
              <a:rPr lang="en-US" altLang="zh-TW" dirty="0" smtClean="0"/>
              <a:t>output file: xyz.txt</a:t>
            </a:r>
            <a:endParaRPr lang="en-US" altLang="zh-TW" dirty="0"/>
          </a:p>
        </p:txBody>
      </p:sp>
    </p:spTree>
    <p:extLst>
      <p:ext uri="{BB962C8B-B14F-4D97-AF65-F5344CB8AC3E}">
        <p14:creationId xmlns:p14="http://schemas.microsoft.com/office/powerpoint/2010/main" val="183404814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vi-VN" altLang="zh-TW" sz="4000" dirty="0">
                <a:latin typeface="Franklin Gothic Book (Body)"/>
              </a:rPr>
              <a:t>O</a:t>
            </a:r>
            <a:r>
              <a:rPr lang="en-US" altLang="zh-TW" sz="4000" dirty="0">
                <a:latin typeface="Franklin Gothic Book (Body)"/>
              </a:rPr>
              <a:t>bjectives</a:t>
            </a:r>
            <a:endParaRPr lang="zh-TW" altLang="en-US" sz="4000" dirty="0">
              <a:latin typeface="Franklin Gothic Book (Body)"/>
            </a:endParaRPr>
          </a:p>
        </p:txBody>
      </p:sp>
      <p:sp>
        <p:nvSpPr>
          <p:cNvPr id="3" name="內容版面配置區 2"/>
          <p:cNvSpPr>
            <a:spLocks noGrp="1"/>
          </p:cNvSpPr>
          <p:nvPr>
            <p:ph idx="1"/>
          </p:nvPr>
        </p:nvSpPr>
        <p:spPr/>
        <p:txBody>
          <a:bodyPr/>
          <a:lstStyle/>
          <a:p>
            <a:r>
              <a:rPr lang="en-US" altLang="zh-TW" dirty="0"/>
              <a:t>This chapter introduces:</a:t>
            </a:r>
          </a:p>
          <a:p>
            <a:pPr marL="822960" lvl="1" indent="-457200">
              <a:buFont typeface="+mj-lt"/>
              <a:buAutoNum type="arabicPeriod"/>
            </a:pPr>
            <a:r>
              <a:rPr lang="en-US" altLang="zh-TW" dirty="0"/>
              <a:t>Read a file</a:t>
            </a:r>
          </a:p>
          <a:p>
            <a:pPr marL="822960" lvl="1" indent="-457200">
              <a:buFont typeface="+mj-lt"/>
              <a:buAutoNum type="arabicPeriod"/>
            </a:pPr>
            <a:r>
              <a:rPr lang="en-US" altLang="zh-TW" dirty="0"/>
              <a:t>Create a file</a:t>
            </a:r>
          </a:p>
        </p:txBody>
      </p:sp>
      <p:sp>
        <p:nvSpPr>
          <p:cNvPr id="4" name="投影片編號版面配置區 3"/>
          <p:cNvSpPr>
            <a:spLocks noGrp="1"/>
          </p:cNvSpPr>
          <p:nvPr>
            <p:ph type="sldNum" sz="quarter" idx="12"/>
          </p:nvPr>
        </p:nvSpPr>
        <p:spPr/>
        <p:txBody>
          <a:bodyPr/>
          <a:lstStyle/>
          <a:p>
            <a:fld id="{863BEB8A-4C23-4E45-A6CC-95DF69F5205E}" type="slidenum">
              <a:rPr lang="zh-TW" altLang="en-US" smtClean="0"/>
              <a:t>2</a:t>
            </a:fld>
            <a:endParaRPr lang="zh-TW" altLang="en-US"/>
          </a:p>
        </p:txBody>
      </p:sp>
    </p:spTree>
    <p:extLst>
      <p:ext uri="{BB962C8B-B14F-4D97-AF65-F5344CB8AC3E}">
        <p14:creationId xmlns:p14="http://schemas.microsoft.com/office/powerpoint/2010/main" val="71428332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smtClean="0">
                <a:latin typeface="+mn-lt"/>
              </a:rPr>
              <a:t>Exercise </a:t>
            </a:r>
            <a:r>
              <a:rPr lang="en-US" altLang="zh-TW" sz="4000" dirty="0">
                <a:latin typeface="+mn-lt"/>
              </a:rPr>
              <a:t>3</a:t>
            </a:r>
            <a:endParaRPr lang="zh-TW" altLang="en-US" sz="4000" dirty="0">
              <a:latin typeface="+mn-lt"/>
            </a:endParaRPr>
          </a:p>
        </p:txBody>
      </p:sp>
      <p:sp>
        <p:nvSpPr>
          <p:cNvPr id="3" name="內容版面配置區 2"/>
          <p:cNvSpPr>
            <a:spLocks noGrp="1"/>
          </p:cNvSpPr>
          <p:nvPr>
            <p:ph idx="1"/>
          </p:nvPr>
        </p:nvSpPr>
        <p:spPr/>
        <p:txBody>
          <a:bodyPr/>
          <a:lstStyle/>
          <a:p>
            <a:pPr algn="just"/>
            <a:r>
              <a:rPr lang="en-US" dirty="0"/>
              <a:t>Design a program </a:t>
            </a:r>
            <a:r>
              <a:rPr lang="en-US" dirty="0" smtClean="0"/>
              <a:t>that will ask the user to input an integer N, and then creates </a:t>
            </a:r>
            <a:r>
              <a:rPr lang="en-US" dirty="0"/>
              <a:t>a file containing all the primes in the </a:t>
            </a:r>
            <a:r>
              <a:rPr lang="en-US" dirty="0" smtClean="0"/>
              <a:t>interval [0, N].</a:t>
            </a:r>
            <a:endParaRPr lang="en-US" dirty="0"/>
          </a:p>
          <a:p>
            <a:r>
              <a:rPr lang="en-US" altLang="zh-TW" dirty="0"/>
              <a:t>Input:			Output</a:t>
            </a:r>
            <a:r>
              <a:rPr lang="en-US" altLang="zh-TW" dirty="0" smtClean="0"/>
              <a:t>:</a:t>
            </a:r>
            <a:endParaRPr lang="en-US" altLang="zh-TW" dirty="0"/>
          </a:p>
        </p:txBody>
      </p:sp>
      <p:pic>
        <p:nvPicPr>
          <p:cNvPr id="6" name="Picture 5">
            <a:extLst>
              <a:ext uri="{FF2B5EF4-FFF2-40B4-BE49-F238E27FC236}">
                <a16:creationId xmlns:a16="http://schemas.microsoft.com/office/drawing/2014/main" id="{016D9303-F670-4CCA-8D4E-0EE415FCC227}"/>
              </a:ext>
            </a:extLst>
          </p:cNvPr>
          <p:cNvPicPr>
            <a:picLocks noChangeAspect="1"/>
          </p:cNvPicPr>
          <p:nvPr/>
        </p:nvPicPr>
        <p:blipFill>
          <a:blip r:embed="rId2"/>
          <a:stretch>
            <a:fillRect/>
          </a:stretch>
        </p:blipFill>
        <p:spPr>
          <a:xfrm>
            <a:off x="3059832" y="4341944"/>
            <a:ext cx="5314950" cy="1381125"/>
          </a:xfrm>
          <a:prstGeom prst="rect">
            <a:avLst/>
          </a:prstGeom>
        </p:spPr>
      </p:pic>
      <p:sp>
        <p:nvSpPr>
          <p:cNvPr id="5" name="TextBox 6"/>
          <p:cNvSpPr txBox="1"/>
          <p:nvPr/>
        </p:nvSpPr>
        <p:spPr>
          <a:xfrm>
            <a:off x="747703" y="4149080"/>
            <a:ext cx="2203872" cy="369332"/>
          </a:xfrm>
          <a:prstGeom prst="rect">
            <a:avLst/>
          </a:prstGeom>
          <a:solidFill>
            <a:schemeClr val="bg1"/>
          </a:solidFill>
          <a:ln>
            <a:solidFill>
              <a:schemeClr val="tx1"/>
            </a:solidFill>
          </a:ln>
        </p:spPr>
        <p:txBody>
          <a:bodyPr wrap="square" rtlCol="0">
            <a:spAutoFit/>
          </a:bodyPr>
          <a:lstStyle/>
          <a:p>
            <a:r>
              <a:rPr lang="en-US" altLang="zh-TW" dirty="0" smtClean="0"/>
              <a:t>N: 500</a:t>
            </a:r>
            <a:endParaRPr lang="en-US" altLang="zh-TW" dirty="0"/>
          </a:p>
        </p:txBody>
      </p:sp>
    </p:spTree>
    <p:extLst>
      <p:ext uri="{BB962C8B-B14F-4D97-AF65-F5344CB8AC3E}">
        <p14:creationId xmlns:p14="http://schemas.microsoft.com/office/powerpoint/2010/main" val="40743426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95023" y="692696"/>
            <a:ext cx="6965245" cy="1202485"/>
          </a:xfrm>
        </p:spPr>
        <p:txBody>
          <a:bodyPr>
            <a:normAutofit/>
          </a:bodyPr>
          <a:lstStyle/>
          <a:p>
            <a:r>
              <a:rPr lang="en-US" altLang="zh-TW" sz="4000" dirty="0">
                <a:latin typeface="+mn-lt"/>
              </a:rPr>
              <a:t>Modes for opening a file</a:t>
            </a:r>
            <a:endParaRPr lang="zh-TW" altLang="en-US" sz="4000" dirty="0">
              <a:latin typeface="+mn-lt"/>
            </a:endParaRPr>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t>3</a:t>
            </a:fld>
            <a:endParaRPr lang="zh-TW" altLang="en-US"/>
          </a:p>
        </p:txBody>
      </p:sp>
      <p:sp>
        <p:nvSpPr>
          <p:cNvPr id="8" name="TextBox 7">
            <a:extLst>
              <a:ext uri="{FF2B5EF4-FFF2-40B4-BE49-F238E27FC236}">
                <a16:creationId xmlns:a16="http://schemas.microsoft.com/office/drawing/2014/main" id="{45844DC1-938A-41DD-AE0D-4040F6A60C50}"/>
              </a:ext>
            </a:extLst>
          </p:cNvPr>
          <p:cNvSpPr txBox="1"/>
          <p:nvPr/>
        </p:nvSpPr>
        <p:spPr>
          <a:xfrm>
            <a:off x="1052736" y="1673573"/>
            <a:ext cx="7200800" cy="5170646"/>
          </a:xfrm>
          <a:prstGeom prst="rect">
            <a:avLst/>
          </a:prstGeom>
          <a:solidFill>
            <a:schemeClr val="bg1"/>
          </a:solidFill>
        </p:spPr>
        <p:txBody>
          <a:bodyPr wrap="square">
            <a:spAutoFit/>
          </a:bodyPr>
          <a:lstStyle/>
          <a:p>
            <a:r>
              <a:rPr lang="en-US" altLang="zh-TW" sz="2200" dirty="0"/>
              <a:t>"r“: Read (Default value)</a:t>
            </a:r>
          </a:p>
          <a:p>
            <a:pPr lvl="1"/>
            <a:r>
              <a:rPr lang="en-US" altLang="zh-TW" sz="2200" dirty="0"/>
              <a:t>Opens a file for reading, error if the file does not exist</a:t>
            </a:r>
          </a:p>
          <a:p>
            <a:r>
              <a:rPr lang="en-US" altLang="zh-TW" sz="2200" dirty="0"/>
              <a:t>"a“: Append</a:t>
            </a:r>
          </a:p>
          <a:p>
            <a:pPr lvl="1"/>
            <a:r>
              <a:rPr lang="en-US" altLang="zh-TW" sz="2200" dirty="0"/>
              <a:t>Opens a file for appending, creates the file if it does not exist</a:t>
            </a:r>
          </a:p>
          <a:p>
            <a:r>
              <a:rPr lang="en-US" altLang="zh-TW" sz="2200" dirty="0"/>
              <a:t>"w“: Write</a:t>
            </a:r>
          </a:p>
          <a:p>
            <a:pPr lvl="1"/>
            <a:r>
              <a:rPr lang="en-US" altLang="zh-TW" sz="2200" dirty="0"/>
              <a:t>Opens a file for writing, creates the file if it does not exist</a:t>
            </a:r>
          </a:p>
          <a:p>
            <a:r>
              <a:rPr lang="en-US" altLang="zh-TW" sz="2200" dirty="0"/>
              <a:t>"x“: Create</a:t>
            </a:r>
          </a:p>
          <a:p>
            <a:pPr lvl="1"/>
            <a:r>
              <a:rPr lang="en-US" altLang="zh-TW" sz="2200" dirty="0"/>
              <a:t>Creates the specified file, returns an error if the file exists </a:t>
            </a:r>
          </a:p>
          <a:p>
            <a:r>
              <a:rPr lang="en-US" altLang="zh-TW" sz="2200" dirty="0"/>
              <a:t>"t“: Text</a:t>
            </a:r>
          </a:p>
          <a:p>
            <a:pPr lvl="1"/>
            <a:r>
              <a:rPr lang="en-US" altLang="zh-TW" sz="2200" dirty="0"/>
              <a:t>Default value. Text mode</a:t>
            </a:r>
          </a:p>
          <a:p>
            <a:r>
              <a:rPr lang="en-US" altLang="zh-TW" sz="2200" dirty="0"/>
              <a:t>"b": Binary </a:t>
            </a:r>
          </a:p>
          <a:p>
            <a:pPr lvl="1"/>
            <a:r>
              <a:rPr lang="en-US" altLang="zh-TW" sz="2200" dirty="0"/>
              <a:t>Binary mode (e.g. images)</a:t>
            </a:r>
          </a:p>
        </p:txBody>
      </p:sp>
    </p:spTree>
    <p:extLst>
      <p:ext uri="{BB962C8B-B14F-4D97-AF65-F5344CB8AC3E}">
        <p14:creationId xmlns:p14="http://schemas.microsoft.com/office/powerpoint/2010/main" val="35685823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Read a file</a:t>
            </a:r>
            <a:endParaRPr lang="zh-TW" altLang="en-US" sz="4000" dirty="0">
              <a:latin typeface="+mn-lt"/>
            </a:endParaRPr>
          </a:p>
        </p:txBody>
      </p:sp>
      <p:sp>
        <p:nvSpPr>
          <p:cNvPr id="3" name="內容版面配置區 2"/>
          <p:cNvSpPr>
            <a:spLocks noGrp="1"/>
          </p:cNvSpPr>
          <p:nvPr>
            <p:ph idx="1"/>
          </p:nvPr>
        </p:nvSpPr>
        <p:spPr/>
        <p:txBody>
          <a:bodyPr>
            <a:normAutofit/>
          </a:bodyPr>
          <a:lstStyle/>
          <a:p>
            <a:r>
              <a:rPr lang="en-US" altLang="zh-TW" dirty="0"/>
              <a:t>Syntax:</a:t>
            </a:r>
          </a:p>
          <a:p>
            <a:pPr marL="822960" lvl="1" indent="-457200">
              <a:buFont typeface="+mj-lt"/>
              <a:buAutoNum type="arabicPeriod"/>
            </a:pPr>
            <a:endParaRPr lang="en-US" altLang="zh-TW" dirty="0"/>
          </a:p>
          <a:p>
            <a:pPr marL="365760" lvl="1" indent="0">
              <a:buNone/>
            </a:pPr>
            <a:endParaRPr lang="en-US" altLang="zh-TW" dirty="0">
              <a:solidFill>
                <a:srgbClr val="FF0000"/>
              </a:solidFill>
            </a:endParaRPr>
          </a:p>
          <a:p>
            <a:pPr marL="365760" lvl="1" indent="0" latinLnBrk="1">
              <a:buNone/>
            </a:pPr>
            <a:endParaRPr lang="en-US" altLang="zh-TW" dirty="0">
              <a:solidFill>
                <a:srgbClr val="FF0000"/>
              </a:solidFill>
            </a:endParaRPr>
          </a:p>
          <a:p>
            <a:pPr marL="365760" lvl="1" indent="0" latinLnBrk="1">
              <a:buNone/>
            </a:pPr>
            <a:endParaRPr lang="zh-TW" altLang="en-US" dirty="0"/>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t>4</a:t>
            </a:fld>
            <a:endParaRPr lang="zh-TW" altLang="en-US"/>
          </a:p>
        </p:txBody>
      </p:sp>
      <p:sp>
        <p:nvSpPr>
          <p:cNvPr id="8" name="TextBox 7"/>
          <p:cNvSpPr txBox="1"/>
          <p:nvPr/>
        </p:nvSpPr>
        <p:spPr>
          <a:xfrm>
            <a:off x="395536" y="2564904"/>
            <a:ext cx="8424935" cy="3477875"/>
          </a:xfrm>
          <a:prstGeom prst="rect">
            <a:avLst/>
          </a:prstGeom>
          <a:solidFill>
            <a:schemeClr val="bg1"/>
          </a:solidFill>
          <a:ln>
            <a:solidFill>
              <a:schemeClr val="tx1"/>
            </a:solidFill>
          </a:ln>
        </p:spPr>
        <p:txBody>
          <a:bodyPr wrap="square" rtlCol="0">
            <a:spAutoFit/>
          </a:bodyPr>
          <a:lstStyle/>
          <a:p>
            <a:pPr marL="0" lvl="1" indent="-457200">
              <a:buFont typeface="+mj-lt"/>
              <a:buAutoNum type="arabicPeriod"/>
            </a:pPr>
            <a:r>
              <a:rPr lang="en-US" altLang="zh-TW" sz="2000" dirty="0"/>
              <a:t>Open and close:</a:t>
            </a:r>
          </a:p>
          <a:p>
            <a:pPr marL="0" lvl="3" indent="0">
              <a:buNone/>
            </a:pPr>
            <a:r>
              <a:rPr lang="en-US" altLang="zh-TW" sz="2000" dirty="0"/>
              <a:t> </a:t>
            </a:r>
            <a:r>
              <a:rPr lang="en-US" altLang="zh-TW" sz="2000" dirty="0" smtClean="0"/>
              <a:t>   f</a:t>
            </a:r>
            <a:r>
              <a:rPr lang="en-US" altLang="zh-TW" sz="2000" dirty="0"/>
              <a:t> = open("FILENAME", "MODE")</a:t>
            </a:r>
            <a:r>
              <a:rPr lang="en-US" altLang="zh-TW" sz="2000" dirty="0">
                <a:solidFill>
                  <a:srgbClr val="FF0000"/>
                </a:solidFill>
              </a:rPr>
              <a:t>#Open file </a:t>
            </a:r>
          </a:p>
          <a:p>
            <a:pPr marL="0" lvl="3" indent="0">
              <a:buNone/>
            </a:pPr>
            <a:r>
              <a:rPr lang="en-US" altLang="zh-TW" sz="2000" dirty="0" smtClean="0">
                <a:solidFill>
                  <a:srgbClr val="FF0000"/>
                </a:solidFill>
              </a:rPr>
              <a:t>    #</a:t>
            </a:r>
            <a:r>
              <a:rPr lang="en-US" altLang="zh-TW" sz="2000" dirty="0">
                <a:solidFill>
                  <a:srgbClr val="FF0000"/>
                </a:solidFill>
              </a:rPr>
              <a:t>The default mode is </a:t>
            </a:r>
            <a:r>
              <a:rPr lang="en-US" altLang="zh-TW" sz="2000" dirty="0" smtClean="0">
                <a:solidFill>
                  <a:srgbClr val="FF0000"/>
                </a:solidFill>
              </a:rPr>
              <a:t>reading </a:t>
            </a:r>
            <a:r>
              <a:rPr lang="en-US" altLang="zh-TW" sz="2000" dirty="0">
                <a:solidFill>
                  <a:srgbClr val="FF0000"/>
                </a:solidFill>
              </a:rPr>
              <a:t>the </a:t>
            </a:r>
            <a:r>
              <a:rPr lang="en-US" altLang="zh-TW" sz="2000" dirty="0" smtClean="0">
                <a:solidFill>
                  <a:srgbClr val="FF0000"/>
                </a:solidFill>
              </a:rPr>
              <a:t>file</a:t>
            </a:r>
          </a:p>
          <a:p>
            <a:pPr marL="0" lvl="3" indent="0">
              <a:buNone/>
            </a:pPr>
            <a:r>
              <a:rPr lang="en-US" altLang="zh-TW" sz="2000" dirty="0">
                <a:solidFill>
                  <a:srgbClr val="FF0000"/>
                </a:solidFill>
              </a:rPr>
              <a:t> </a:t>
            </a:r>
            <a:r>
              <a:rPr lang="en-US" altLang="zh-TW" sz="2000" dirty="0" smtClean="0">
                <a:solidFill>
                  <a:srgbClr val="FF0000"/>
                </a:solidFill>
              </a:rPr>
              <a:t>   </a:t>
            </a:r>
            <a:r>
              <a:rPr lang="en-US" altLang="zh-TW" sz="2000" dirty="0" err="1" smtClean="0"/>
              <a:t>f.close</a:t>
            </a:r>
            <a:r>
              <a:rPr lang="en-US" altLang="zh-TW" sz="2000" dirty="0"/>
              <a:t>()</a:t>
            </a:r>
            <a:r>
              <a:rPr lang="en-US" altLang="zh-TW" sz="2000" dirty="0">
                <a:solidFill>
                  <a:srgbClr val="FF0000"/>
                </a:solidFill>
              </a:rPr>
              <a:t>#Close file</a:t>
            </a:r>
            <a:endParaRPr lang="en-US" altLang="zh-TW" sz="2000" dirty="0"/>
          </a:p>
          <a:p>
            <a:pPr marL="0" lvl="1" indent="-457200">
              <a:buFont typeface="+mj-lt"/>
              <a:buAutoNum type="arabicPeriod"/>
            </a:pPr>
            <a:r>
              <a:rPr lang="en-US" altLang="zh-TW" sz="2000" dirty="0"/>
              <a:t>Read a file:</a:t>
            </a:r>
          </a:p>
          <a:p>
            <a:pPr marL="0" lvl="1"/>
            <a:r>
              <a:rPr lang="en-US" altLang="zh-TW" sz="2000" dirty="0" smtClean="0"/>
              <a:t>    A. </a:t>
            </a:r>
            <a:r>
              <a:rPr lang="en-US" altLang="zh-TW" sz="2000" dirty="0" err="1" smtClean="0"/>
              <a:t>f.read</a:t>
            </a:r>
            <a:r>
              <a:rPr lang="en-US" altLang="zh-TW" sz="2000" dirty="0"/>
              <a:t>()</a:t>
            </a:r>
            <a:r>
              <a:rPr lang="en-US" altLang="zh-TW" sz="2000" dirty="0">
                <a:solidFill>
                  <a:srgbClr val="FF0000"/>
                </a:solidFill>
              </a:rPr>
              <a:t>#</a:t>
            </a:r>
            <a:r>
              <a:rPr lang="en-US" altLang="zh-TW" sz="2000" dirty="0" smtClean="0">
                <a:solidFill>
                  <a:srgbClr val="FF0000"/>
                </a:solidFill>
              </a:rPr>
              <a:t>Return the whole text</a:t>
            </a:r>
            <a:endParaRPr lang="en-US" altLang="zh-TW" sz="2000" dirty="0">
              <a:solidFill>
                <a:srgbClr val="FF0000"/>
              </a:solidFill>
            </a:endParaRPr>
          </a:p>
          <a:p>
            <a:pPr marL="0" lvl="1"/>
            <a:r>
              <a:rPr lang="en-US" altLang="zh-TW" sz="2000" dirty="0"/>
              <a:t> </a:t>
            </a:r>
            <a:r>
              <a:rPr lang="en-US" altLang="zh-TW" sz="2000" dirty="0" smtClean="0"/>
              <a:t>   B. </a:t>
            </a:r>
            <a:r>
              <a:rPr lang="en-US" altLang="zh-TW" sz="2000" dirty="0" err="1"/>
              <a:t>f.readline</a:t>
            </a:r>
            <a:r>
              <a:rPr lang="en-US" altLang="zh-TW" sz="2000" dirty="0"/>
              <a:t>() </a:t>
            </a:r>
            <a:r>
              <a:rPr lang="en-US" altLang="zh-TW" sz="2000" dirty="0">
                <a:solidFill>
                  <a:srgbClr val="FF0000"/>
                </a:solidFill>
              </a:rPr>
              <a:t>#</a:t>
            </a:r>
            <a:r>
              <a:rPr lang="en-US" altLang="zh-TW" sz="2000" dirty="0" smtClean="0">
                <a:solidFill>
                  <a:srgbClr val="FF0000"/>
                </a:solidFill>
              </a:rPr>
              <a:t>Return one line that often has a ‘\n’ appended at </a:t>
            </a:r>
            <a:r>
              <a:rPr lang="en-US" altLang="zh-TW" sz="2000" dirty="0">
                <a:solidFill>
                  <a:srgbClr val="FF0000"/>
                </a:solidFill>
              </a:rPr>
              <a:t>the end</a:t>
            </a:r>
          </a:p>
          <a:p>
            <a:pPr marL="0" lvl="1"/>
            <a:r>
              <a:rPr lang="en-US" altLang="zh-TW" sz="2000" dirty="0" smtClean="0"/>
              <a:t>    C. </a:t>
            </a:r>
            <a:r>
              <a:rPr lang="en-US" altLang="zh-TW" sz="2000" dirty="0" err="1" smtClean="0"/>
              <a:t>f.readlines</a:t>
            </a:r>
            <a:r>
              <a:rPr lang="en-US" altLang="zh-TW" sz="2000" dirty="0"/>
              <a:t>() </a:t>
            </a:r>
            <a:r>
              <a:rPr lang="en-US" altLang="zh-TW" sz="2000" dirty="0">
                <a:solidFill>
                  <a:srgbClr val="FF0000"/>
                </a:solidFill>
              </a:rPr>
              <a:t># Return all lines in the file, as a list where each </a:t>
            </a:r>
            <a:r>
              <a:rPr lang="en-US" altLang="zh-TW" sz="2000" dirty="0" smtClean="0">
                <a:solidFill>
                  <a:srgbClr val="FF0000"/>
                </a:solidFill>
              </a:rPr>
              <a:t>line</a:t>
            </a:r>
          </a:p>
          <a:p>
            <a:pPr marL="0" lvl="1"/>
            <a:r>
              <a:rPr lang="en-US" altLang="zh-TW" sz="2000" dirty="0" smtClean="0">
                <a:solidFill>
                  <a:srgbClr val="FF0000"/>
                </a:solidFill>
              </a:rPr>
              <a:t>    #is </a:t>
            </a:r>
            <a:r>
              <a:rPr lang="en-US" altLang="zh-TW" sz="2000" dirty="0">
                <a:solidFill>
                  <a:srgbClr val="FF0000"/>
                </a:solidFill>
              </a:rPr>
              <a:t>an item in the list </a:t>
            </a:r>
            <a:r>
              <a:rPr lang="en-US" altLang="zh-TW" sz="2000" dirty="0" smtClean="0">
                <a:solidFill>
                  <a:srgbClr val="FF0000"/>
                </a:solidFill>
              </a:rPr>
              <a:t>object, and each line often has a ‘\n’ appended </a:t>
            </a:r>
          </a:p>
          <a:p>
            <a:pPr marL="0" lvl="1"/>
            <a:r>
              <a:rPr lang="en-US" altLang="zh-TW" sz="2000" dirty="0" smtClean="0"/>
              <a:t>    D. for </a:t>
            </a:r>
            <a:r>
              <a:rPr lang="en-US" altLang="zh-TW" sz="2000" dirty="0"/>
              <a:t>counter in file :</a:t>
            </a:r>
            <a:r>
              <a:rPr lang="en-US" altLang="zh-TW" sz="2000" dirty="0">
                <a:solidFill>
                  <a:srgbClr val="FF0000"/>
                </a:solidFill>
              </a:rPr>
              <a:t># Read data (string) through the file line by line </a:t>
            </a:r>
          </a:p>
          <a:p>
            <a:pPr marL="0" lvl="3" indent="0">
              <a:buNone/>
            </a:pPr>
            <a:r>
              <a:rPr lang="en-US" altLang="zh-TW" sz="2000" dirty="0"/>
              <a:t>   </a:t>
            </a:r>
            <a:r>
              <a:rPr lang="en-US" altLang="zh-TW" sz="2000" dirty="0" smtClean="0"/>
              <a:t>        print(counter </a:t>
            </a:r>
            <a:r>
              <a:rPr lang="en-US" altLang="zh-TW" sz="2000" dirty="0"/>
              <a:t>)</a:t>
            </a:r>
          </a:p>
        </p:txBody>
      </p:sp>
    </p:spTree>
    <p:extLst>
      <p:ext uri="{BB962C8B-B14F-4D97-AF65-F5344CB8AC3E}">
        <p14:creationId xmlns:p14="http://schemas.microsoft.com/office/powerpoint/2010/main" val="243114441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Read a file</a:t>
            </a:r>
            <a:endParaRPr lang="zh-TW" altLang="en-US" sz="4000" dirty="0">
              <a:latin typeface="+mn-lt"/>
            </a:endParaRP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5</a:t>
            </a:fld>
            <a:endParaRPr lang="zh-TW" altLang="en-US"/>
          </a:p>
        </p:txBody>
      </p:sp>
      <p:sp>
        <p:nvSpPr>
          <p:cNvPr id="6" name="內容版面配置區 2"/>
          <p:cNvSpPr>
            <a:spLocks noGrp="1"/>
          </p:cNvSpPr>
          <p:nvPr>
            <p:ph idx="1"/>
          </p:nvPr>
        </p:nvSpPr>
        <p:spPr>
          <a:xfrm>
            <a:off x="1363524" y="1934161"/>
            <a:ext cx="6696744" cy="3240360"/>
          </a:xfrm>
        </p:spPr>
        <p:txBody>
          <a:bodyPr>
            <a:noAutofit/>
          </a:bodyPr>
          <a:lstStyle/>
          <a:p>
            <a:r>
              <a:rPr lang="en-US" altLang="zh-TW" dirty="0"/>
              <a:t>E.g1:</a:t>
            </a:r>
          </a:p>
          <a:p>
            <a:endParaRPr lang="vi-VN" altLang="zh-TW" sz="2000" dirty="0"/>
          </a:p>
          <a:p>
            <a:endParaRPr lang="vi-VN" altLang="zh-TW" sz="2000" dirty="0"/>
          </a:p>
          <a:p>
            <a:endParaRPr lang="vi-VN" altLang="zh-TW" sz="2000" dirty="0"/>
          </a:p>
          <a:p>
            <a:endParaRPr lang="vi-VN" altLang="zh-TW" sz="2000" dirty="0"/>
          </a:p>
          <a:p>
            <a:endParaRPr lang="vi-VN" altLang="zh-TW" sz="2000" dirty="0"/>
          </a:p>
          <a:p>
            <a:pPr marL="0" indent="0">
              <a:buNone/>
            </a:pPr>
            <a:endParaRPr lang="en-US" altLang="zh-TW" sz="2000" dirty="0"/>
          </a:p>
          <a:p>
            <a:r>
              <a:rPr lang="en-US" altLang="zh-TW" dirty="0"/>
              <a:t>Result:</a:t>
            </a:r>
          </a:p>
          <a:p>
            <a:endParaRPr lang="en-US" altLang="zh-TW" sz="2000" dirty="0"/>
          </a:p>
          <a:p>
            <a:pPr marL="0" indent="0">
              <a:buNone/>
            </a:pPr>
            <a:endParaRPr lang="en-US" altLang="zh-TW" sz="2000" dirty="0"/>
          </a:p>
          <a:p>
            <a:pPr marL="0" indent="0">
              <a:buNone/>
            </a:pPr>
            <a:endParaRPr lang="en-US" altLang="zh-TW" sz="2000" dirty="0"/>
          </a:p>
          <a:p>
            <a:endParaRPr lang="zh-TW" altLang="en-US" sz="2000" dirty="0"/>
          </a:p>
          <a:p>
            <a:pPr marL="0" indent="0">
              <a:buNone/>
            </a:pPr>
            <a:endParaRPr lang="en-US" altLang="zh-TW" sz="2000" dirty="0"/>
          </a:p>
          <a:p>
            <a:pPr marL="0" indent="0">
              <a:buNone/>
            </a:pPr>
            <a:endParaRPr lang="en-US" altLang="zh-TW" sz="2000" dirty="0"/>
          </a:p>
          <a:p>
            <a:pPr marL="0" indent="0">
              <a:buNone/>
            </a:pPr>
            <a:endParaRPr lang="en-US" altLang="zh-TW" sz="2000" dirty="0"/>
          </a:p>
          <a:p>
            <a:endParaRPr lang="zh-TW" altLang="en-US" sz="2000" dirty="0"/>
          </a:p>
          <a:p>
            <a:endParaRPr lang="en-US" altLang="zh-TW" sz="2000" dirty="0"/>
          </a:p>
          <a:p>
            <a:endParaRPr lang="zh-TW" altLang="en-US" sz="2000" dirty="0"/>
          </a:p>
          <a:p>
            <a:pPr marL="0" indent="0">
              <a:buNone/>
            </a:pPr>
            <a:endParaRPr lang="en-US" altLang="zh-TW" sz="2000" dirty="0"/>
          </a:p>
          <a:p>
            <a:pPr marL="0" indent="0">
              <a:buNone/>
            </a:pPr>
            <a:endParaRPr lang="en-US" altLang="zh-TW" sz="2000" dirty="0"/>
          </a:p>
          <a:p>
            <a:endParaRPr lang="zh-TW" altLang="en-US" sz="2000" dirty="0"/>
          </a:p>
        </p:txBody>
      </p:sp>
      <p:sp>
        <p:nvSpPr>
          <p:cNvPr id="8" name="向右箭號 7"/>
          <p:cNvSpPr/>
          <p:nvPr/>
        </p:nvSpPr>
        <p:spPr>
          <a:xfrm>
            <a:off x="3995936" y="5259958"/>
            <a:ext cx="86409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 name="TextBox 4"/>
          <p:cNvSpPr txBox="1"/>
          <p:nvPr/>
        </p:nvSpPr>
        <p:spPr>
          <a:xfrm>
            <a:off x="1379936" y="2359942"/>
            <a:ext cx="6844289" cy="2215991"/>
          </a:xfrm>
          <a:prstGeom prst="rect">
            <a:avLst/>
          </a:prstGeom>
          <a:solidFill>
            <a:schemeClr val="bg1"/>
          </a:solidFill>
          <a:ln>
            <a:solidFill>
              <a:schemeClr val="tx1"/>
            </a:solidFill>
          </a:ln>
        </p:spPr>
        <p:txBody>
          <a:bodyPr wrap="square" rtlCol="0">
            <a:spAutoFit/>
          </a:bodyPr>
          <a:lstStyle/>
          <a:p>
            <a:pPr marL="365760" lvl="1" indent="0">
              <a:buNone/>
            </a:pPr>
            <a:r>
              <a:rPr lang="en-US" altLang="zh-TW" sz="2000" dirty="0" smtClean="0">
                <a:solidFill>
                  <a:srgbClr val="FF0000"/>
                </a:solidFill>
              </a:rPr>
              <a:t>#</a:t>
            </a:r>
            <a:r>
              <a:rPr lang="en-US" altLang="zh-TW" sz="2000" dirty="0">
                <a:solidFill>
                  <a:srgbClr val="FF0000"/>
                </a:solidFill>
              </a:rPr>
              <a:t>Read </a:t>
            </a:r>
            <a:r>
              <a:rPr lang="en-US" altLang="zh-TW" sz="2000" dirty="0" smtClean="0">
                <a:solidFill>
                  <a:srgbClr val="FF0000"/>
                </a:solidFill>
              </a:rPr>
              <a:t>a </a:t>
            </a:r>
            <a:r>
              <a:rPr lang="en-US" altLang="zh-TW" sz="2000" dirty="0">
                <a:solidFill>
                  <a:srgbClr val="FF0000"/>
                </a:solidFill>
              </a:rPr>
              <a:t>specified </a:t>
            </a:r>
            <a:r>
              <a:rPr lang="en-US" altLang="zh-TW" sz="2000" dirty="0" smtClean="0">
                <a:solidFill>
                  <a:srgbClr val="FF0000"/>
                </a:solidFill>
              </a:rPr>
              <a:t>file</a:t>
            </a:r>
            <a:endParaRPr lang="en-US" altLang="zh-TW" sz="2000" dirty="0"/>
          </a:p>
          <a:p>
            <a:pPr marL="365760" lvl="1" indent="0">
              <a:buNone/>
            </a:pPr>
            <a:r>
              <a:rPr lang="en-US" altLang="zh-TW" sz="2000" dirty="0"/>
              <a:t>name = input(" Please enter the file name: ")</a:t>
            </a:r>
          </a:p>
          <a:p>
            <a:pPr marL="365760" lvl="1" indent="0">
              <a:buNone/>
            </a:pPr>
            <a:r>
              <a:rPr lang="en-US" altLang="zh-TW" sz="2000" dirty="0">
                <a:solidFill>
                  <a:srgbClr val="FF0000"/>
                </a:solidFill>
              </a:rPr>
              <a:t># UTF-8 encoded</a:t>
            </a:r>
          </a:p>
          <a:p>
            <a:pPr marL="365760" lvl="1" indent="0">
              <a:buNone/>
            </a:pPr>
            <a:r>
              <a:rPr lang="en-US" altLang="zh-TW" sz="2000" dirty="0"/>
              <a:t>file = open(name, "r", encoding="UTF-8")</a:t>
            </a:r>
            <a:endParaRPr lang="en-US" altLang="zh-TW" sz="2000" dirty="0">
              <a:solidFill>
                <a:srgbClr val="FF0000"/>
              </a:solidFill>
            </a:endParaRPr>
          </a:p>
          <a:p>
            <a:pPr marL="365760" lvl="1" indent="0">
              <a:buNone/>
            </a:pPr>
            <a:r>
              <a:rPr lang="en-US" altLang="zh-TW" sz="2000" dirty="0"/>
              <a:t>print(file.read() )</a:t>
            </a:r>
            <a:r>
              <a:rPr lang="en-US" altLang="zh-TW" sz="2000" dirty="0">
                <a:solidFill>
                  <a:srgbClr val="FF0000"/>
                </a:solidFill>
              </a:rPr>
              <a:t> # Read the data</a:t>
            </a:r>
            <a:endParaRPr lang="en-US" altLang="zh-TW" sz="2000" dirty="0"/>
          </a:p>
          <a:p>
            <a:pPr marL="365760" lvl="1" indent="0">
              <a:buNone/>
            </a:pPr>
            <a:r>
              <a:rPr lang="en-US" altLang="zh-TW" sz="2000" dirty="0"/>
              <a:t>file.close()</a:t>
            </a:r>
            <a:r>
              <a:rPr lang="en-US" altLang="zh-TW" sz="2000" dirty="0">
                <a:solidFill>
                  <a:srgbClr val="FF0000"/>
                </a:solidFill>
              </a:rPr>
              <a:t># Close the file</a:t>
            </a:r>
          </a:p>
          <a:p>
            <a:endParaRPr lang="en-US" dirty="0"/>
          </a:p>
        </p:txBody>
      </p:sp>
      <p:pic>
        <p:nvPicPr>
          <p:cNvPr id="9" name="Picture 8">
            <a:extLst>
              <a:ext uri="{FF2B5EF4-FFF2-40B4-BE49-F238E27FC236}">
                <a16:creationId xmlns:a16="http://schemas.microsoft.com/office/drawing/2014/main" id="{28F0B930-B73C-453C-8F21-C935F3CC06D5}"/>
              </a:ext>
            </a:extLst>
          </p:cNvPr>
          <p:cNvPicPr>
            <a:picLocks noChangeAspect="1"/>
          </p:cNvPicPr>
          <p:nvPr/>
        </p:nvPicPr>
        <p:blipFill>
          <a:blip r:embed="rId2"/>
          <a:stretch>
            <a:fillRect/>
          </a:stretch>
        </p:blipFill>
        <p:spPr>
          <a:xfrm>
            <a:off x="1683684" y="5021337"/>
            <a:ext cx="2181225" cy="1047750"/>
          </a:xfrm>
          <a:prstGeom prst="rect">
            <a:avLst/>
          </a:prstGeom>
        </p:spPr>
      </p:pic>
      <p:pic>
        <p:nvPicPr>
          <p:cNvPr id="7" name="Picture 6">
            <a:extLst>
              <a:ext uri="{FF2B5EF4-FFF2-40B4-BE49-F238E27FC236}">
                <a16:creationId xmlns:a16="http://schemas.microsoft.com/office/drawing/2014/main" id="{B53167F5-3CA4-4814-8FEB-433ED2C873B6}"/>
              </a:ext>
            </a:extLst>
          </p:cNvPr>
          <p:cNvPicPr>
            <a:picLocks noChangeAspect="1"/>
          </p:cNvPicPr>
          <p:nvPr/>
        </p:nvPicPr>
        <p:blipFill>
          <a:blip r:embed="rId3"/>
          <a:stretch>
            <a:fillRect/>
          </a:stretch>
        </p:blipFill>
        <p:spPr>
          <a:xfrm>
            <a:off x="5428134" y="5173778"/>
            <a:ext cx="2876550" cy="600075"/>
          </a:xfrm>
          <a:prstGeom prst="rect">
            <a:avLst/>
          </a:prstGeom>
        </p:spPr>
      </p:pic>
    </p:spTree>
    <p:extLst>
      <p:ext uri="{BB962C8B-B14F-4D97-AF65-F5344CB8AC3E}">
        <p14:creationId xmlns:p14="http://schemas.microsoft.com/office/powerpoint/2010/main" val="135760663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Read a file</a:t>
            </a:r>
            <a:endParaRPr lang="zh-TW" altLang="en-US" sz="4000" dirty="0">
              <a:latin typeface="+mn-lt"/>
            </a:endParaRPr>
          </a:p>
        </p:txBody>
      </p:sp>
      <p:sp>
        <p:nvSpPr>
          <p:cNvPr id="3" name="內容版面配置區 2"/>
          <p:cNvSpPr>
            <a:spLocks noGrp="1"/>
          </p:cNvSpPr>
          <p:nvPr>
            <p:ph idx="1"/>
          </p:nvPr>
        </p:nvSpPr>
        <p:spPr/>
        <p:txBody>
          <a:bodyPr>
            <a:normAutofit/>
          </a:bodyPr>
          <a:lstStyle/>
          <a:p>
            <a:r>
              <a:rPr lang="en-US" altLang="zh-TW" dirty="0"/>
              <a:t>E.g2:</a:t>
            </a:r>
            <a:endParaRPr lang="vi-VN" altLang="zh-TW" dirty="0"/>
          </a:p>
          <a:p>
            <a:endParaRPr lang="vi-VN" altLang="zh-TW" dirty="0"/>
          </a:p>
          <a:p>
            <a:endParaRPr lang="vi-VN" altLang="zh-TW" dirty="0"/>
          </a:p>
          <a:p>
            <a:endParaRPr lang="vi-VN" altLang="zh-TW" dirty="0"/>
          </a:p>
          <a:p>
            <a:endParaRPr lang="en-US" altLang="zh-TW" dirty="0"/>
          </a:p>
          <a:p>
            <a:r>
              <a:rPr lang="en-US" altLang="zh-TW" dirty="0"/>
              <a:t>Result:</a:t>
            </a:r>
          </a:p>
          <a:p>
            <a:pPr marL="365760" lvl="1" indent="0">
              <a:buNone/>
            </a:pPr>
            <a:endParaRPr lang="zh-TW" altLang="en-US" dirty="0">
              <a:solidFill>
                <a:srgbClr val="FF0000"/>
              </a:solidFill>
            </a:endParaRPr>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t>6</a:t>
            </a:fld>
            <a:endParaRPr lang="zh-TW" altLang="en-US"/>
          </a:p>
        </p:txBody>
      </p:sp>
      <p:sp>
        <p:nvSpPr>
          <p:cNvPr id="5" name="向右箭號 4"/>
          <p:cNvSpPr/>
          <p:nvPr/>
        </p:nvSpPr>
        <p:spPr>
          <a:xfrm>
            <a:off x="3779912" y="4969751"/>
            <a:ext cx="86409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 name="TextBox 6"/>
          <p:cNvSpPr txBox="1"/>
          <p:nvPr/>
        </p:nvSpPr>
        <p:spPr>
          <a:xfrm>
            <a:off x="1691680" y="2769245"/>
            <a:ext cx="5343835" cy="1569660"/>
          </a:xfrm>
          <a:prstGeom prst="rect">
            <a:avLst/>
          </a:prstGeom>
          <a:solidFill>
            <a:schemeClr val="bg1"/>
          </a:solidFill>
          <a:ln>
            <a:solidFill>
              <a:schemeClr val="tx1"/>
            </a:solidFill>
          </a:ln>
        </p:spPr>
        <p:txBody>
          <a:bodyPr wrap="none" rtlCol="0">
            <a:spAutoFit/>
          </a:bodyPr>
          <a:lstStyle/>
          <a:p>
            <a:pPr marL="365760" lvl="1" indent="0">
              <a:buNone/>
            </a:pPr>
            <a:r>
              <a:rPr lang="en-US" altLang="zh-TW" sz="2000" dirty="0"/>
              <a:t>file = open(“test.txt</a:t>
            </a:r>
            <a:r>
              <a:rPr lang="en-US" altLang="zh-TW" sz="2000" dirty="0" smtClean="0"/>
              <a:t>")</a:t>
            </a:r>
            <a:r>
              <a:rPr lang="en-US" altLang="zh-TW" sz="2000" dirty="0" smtClean="0">
                <a:solidFill>
                  <a:srgbClr val="FF0000"/>
                </a:solidFill>
              </a:rPr>
              <a:t>#Open </a:t>
            </a:r>
            <a:r>
              <a:rPr lang="en-US" altLang="zh-TW" sz="2000" dirty="0">
                <a:solidFill>
                  <a:srgbClr val="FF0000"/>
                </a:solidFill>
              </a:rPr>
              <a:t>the specified file</a:t>
            </a:r>
            <a:endParaRPr lang="zh-TW" altLang="en-US" sz="2000" dirty="0">
              <a:solidFill>
                <a:srgbClr val="FF0000"/>
              </a:solidFill>
            </a:endParaRPr>
          </a:p>
          <a:p>
            <a:pPr marL="365760" lvl="1" indent="0">
              <a:buNone/>
            </a:pPr>
            <a:r>
              <a:rPr lang="en-US" altLang="zh-TW" sz="2000" dirty="0"/>
              <a:t>print(file.readline() </a:t>
            </a:r>
            <a:r>
              <a:rPr lang="en-US" altLang="zh-TW" sz="2000" dirty="0" smtClean="0"/>
              <a:t>)</a:t>
            </a:r>
            <a:r>
              <a:rPr lang="en-US" altLang="zh-TW" sz="2000" dirty="0" smtClean="0">
                <a:solidFill>
                  <a:srgbClr val="FF0000"/>
                </a:solidFill>
              </a:rPr>
              <a:t>#Read </a:t>
            </a:r>
            <a:r>
              <a:rPr lang="en-US" altLang="zh-TW" sz="2000" dirty="0">
                <a:solidFill>
                  <a:srgbClr val="FF0000"/>
                </a:solidFill>
              </a:rPr>
              <a:t>a </a:t>
            </a:r>
            <a:r>
              <a:rPr lang="en-US" altLang="zh-TW" sz="2000" dirty="0" smtClean="0">
                <a:solidFill>
                  <a:srgbClr val="FF0000"/>
                </a:solidFill>
              </a:rPr>
              <a:t>line</a:t>
            </a:r>
          </a:p>
          <a:p>
            <a:pPr marL="365760" lvl="1" indent="0">
              <a:buNone/>
            </a:pPr>
            <a:r>
              <a:rPr lang="en-US" altLang="zh-TW" sz="2000" dirty="0" err="1" smtClean="0"/>
              <a:t>file.close</a:t>
            </a:r>
            <a:r>
              <a:rPr lang="en-US" altLang="zh-TW" sz="2000" dirty="0" smtClean="0"/>
              <a:t>()</a:t>
            </a:r>
            <a:r>
              <a:rPr lang="en-US" altLang="zh-TW" sz="2000" dirty="0" smtClean="0">
                <a:solidFill>
                  <a:srgbClr val="FF0000"/>
                </a:solidFill>
              </a:rPr>
              <a:t>#Close </a:t>
            </a:r>
            <a:r>
              <a:rPr lang="en-US" altLang="zh-TW" sz="2000" dirty="0">
                <a:solidFill>
                  <a:srgbClr val="FF0000"/>
                </a:solidFill>
              </a:rPr>
              <a:t>the file</a:t>
            </a:r>
          </a:p>
          <a:p>
            <a:pPr marL="365760" lvl="1" indent="0">
              <a:buNone/>
            </a:pPr>
            <a:endParaRPr lang="en-US" altLang="zh-TW" dirty="0"/>
          </a:p>
          <a:p>
            <a:endParaRPr lang="en-US" dirty="0"/>
          </a:p>
        </p:txBody>
      </p:sp>
      <p:pic>
        <p:nvPicPr>
          <p:cNvPr id="8" name="Picture 7">
            <a:extLst>
              <a:ext uri="{FF2B5EF4-FFF2-40B4-BE49-F238E27FC236}">
                <a16:creationId xmlns:a16="http://schemas.microsoft.com/office/drawing/2014/main" id="{2D986792-9D7F-4DE3-A26C-F8436870C640}"/>
              </a:ext>
            </a:extLst>
          </p:cNvPr>
          <p:cNvPicPr>
            <a:picLocks noChangeAspect="1"/>
          </p:cNvPicPr>
          <p:nvPr/>
        </p:nvPicPr>
        <p:blipFill>
          <a:blip r:embed="rId2"/>
          <a:stretch>
            <a:fillRect/>
          </a:stretch>
        </p:blipFill>
        <p:spPr>
          <a:xfrm>
            <a:off x="1798712" y="4943493"/>
            <a:ext cx="1981200" cy="962025"/>
          </a:xfrm>
          <a:prstGeom prst="rect">
            <a:avLst/>
          </a:prstGeom>
        </p:spPr>
      </p:pic>
      <p:pic>
        <p:nvPicPr>
          <p:cNvPr id="11" name="Picture 10">
            <a:extLst>
              <a:ext uri="{FF2B5EF4-FFF2-40B4-BE49-F238E27FC236}">
                <a16:creationId xmlns:a16="http://schemas.microsoft.com/office/drawing/2014/main" id="{D1D4D066-50CC-4EF0-AD72-811AE75B62A6}"/>
              </a:ext>
            </a:extLst>
          </p:cNvPr>
          <p:cNvPicPr>
            <a:picLocks noChangeAspect="1"/>
          </p:cNvPicPr>
          <p:nvPr/>
        </p:nvPicPr>
        <p:blipFill>
          <a:blip r:embed="rId3"/>
          <a:stretch>
            <a:fillRect/>
          </a:stretch>
        </p:blipFill>
        <p:spPr>
          <a:xfrm>
            <a:off x="5526929" y="5021337"/>
            <a:ext cx="1781375" cy="925177"/>
          </a:xfrm>
          <a:prstGeom prst="rect">
            <a:avLst/>
          </a:prstGeom>
        </p:spPr>
      </p:pic>
    </p:spTree>
    <p:extLst>
      <p:ext uri="{BB962C8B-B14F-4D97-AF65-F5344CB8AC3E}">
        <p14:creationId xmlns:p14="http://schemas.microsoft.com/office/powerpoint/2010/main" val="416907174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Read a file</a:t>
            </a:r>
            <a:endParaRPr lang="zh-TW" altLang="en-US" sz="4000" dirty="0">
              <a:latin typeface="+mn-lt"/>
            </a:endParaRP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7</a:t>
            </a:fld>
            <a:endParaRPr lang="zh-TW" altLang="en-US"/>
          </a:p>
        </p:txBody>
      </p:sp>
      <p:sp>
        <p:nvSpPr>
          <p:cNvPr id="6" name="內容版面配置區 2"/>
          <p:cNvSpPr>
            <a:spLocks noGrp="1"/>
          </p:cNvSpPr>
          <p:nvPr>
            <p:ph idx="1"/>
          </p:nvPr>
        </p:nvSpPr>
        <p:spPr>
          <a:xfrm>
            <a:off x="1691680" y="2348880"/>
            <a:ext cx="6696744" cy="2808312"/>
          </a:xfrm>
        </p:spPr>
        <p:txBody>
          <a:bodyPr>
            <a:normAutofit/>
          </a:bodyPr>
          <a:lstStyle/>
          <a:p>
            <a:r>
              <a:rPr lang="en-US" altLang="zh-TW" dirty="0"/>
              <a:t>E.g3:</a:t>
            </a:r>
          </a:p>
          <a:p>
            <a:endParaRPr lang="vi-VN" altLang="zh-TW" dirty="0"/>
          </a:p>
          <a:p>
            <a:endParaRPr lang="vi-VN" altLang="zh-TW" dirty="0"/>
          </a:p>
          <a:p>
            <a:endParaRPr lang="vi-VN" altLang="zh-TW" dirty="0"/>
          </a:p>
          <a:p>
            <a:endParaRPr lang="en-US" altLang="zh-TW" dirty="0"/>
          </a:p>
          <a:p>
            <a:r>
              <a:rPr lang="en-US" altLang="zh-TW" dirty="0"/>
              <a:t>Result:</a:t>
            </a:r>
          </a:p>
          <a:p>
            <a:pPr marL="0" indent="0">
              <a:buNone/>
            </a:pPr>
            <a:endParaRPr lang="en-US" altLang="zh-TW" dirty="0"/>
          </a:p>
          <a:p>
            <a:pPr marL="0" indent="0">
              <a:buNone/>
            </a:pPr>
            <a:endParaRPr lang="en-US" altLang="zh-TW" dirty="0"/>
          </a:p>
          <a:p>
            <a:endParaRPr lang="zh-TW" altLang="en-US" dirty="0"/>
          </a:p>
          <a:p>
            <a:pPr marL="0" indent="0">
              <a:buNone/>
            </a:pPr>
            <a:endParaRPr lang="en-US" altLang="zh-TW" dirty="0"/>
          </a:p>
          <a:p>
            <a:pPr marL="0" indent="0">
              <a:buNone/>
            </a:pPr>
            <a:endParaRPr lang="en-US" altLang="zh-TW" dirty="0"/>
          </a:p>
          <a:p>
            <a:pPr marL="0" indent="0">
              <a:buNone/>
            </a:pPr>
            <a:endParaRPr lang="en-US" altLang="zh-TW" dirty="0"/>
          </a:p>
          <a:p>
            <a:endParaRPr lang="zh-TW" altLang="en-US" dirty="0"/>
          </a:p>
          <a:p>
            <a:endParaRPr lang="en-US" altLang="zh-TW" dirty="0"/>
          </a:p>
          <a:p>
            <a:endParaRPr lang="zh-TW" altLang="en-US" dirty="0"/>
          </a:p>
          <a:p>
            <a:pPr marL="0" indent="0">
              <a:buNone/>
            </a:pPr>
            <a:endParaRPr lang="en-US" altLang="zh-TW" dirty="0"/>
          </a:p>
          <a:p>
            <a:pPr marL="0" indent="0">
              <a:buNone/>
            </a:pPr>
            <a:endParaRPr lang="en-US" altLang="zh-TW" dirty="0"/>
          </a:p>
          <a:p>
            <a:endParaRPr lang="zh-TW" altLang="en-US" dirty="0"/>
          </a:p>
        </p:txBody>
      </p:sp>
      <p:sp>
        <p:nvSpPr>
          <p:cNvPr id="7" name="向右箭號 6"/>
          <p:cNvSpPr/>
          <p:nvPr/>
        </p:nvSpPr>
        <p:spPr>
          <a:xfrm>
            <a:off x="3995936" y="5259958"/>
            <a:ext cx="86409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 name="TextBox 4"/>
          <p:cNvSpPr txBox="1"/>
          <p:nvPr/>
        </p:nvSpPr>
        <p:spPr>
          <a:xfrm>
            <a:off x="1855158" y="2924944"/>
            <a:ext cx="5815044" cy="1631216"/>
          </a:xfrm>
          <a:prstGeom prst="rect">
            <a:avLst/>
          </a:prstGeom>
          <a:solidFill>
            <a:schemeClr val="bg1"/>
          </a:solidFill>
          <a:ln>
            <a:solidFill>
              <a:schemeClr val="tx1"/>
            </a:solidFill>
          </a:ln>
        </p:spPr>
        <p:txBody>
          <a:bodyPr wrap="square" rtlCol="0">
            <a:spAutoFit/>
          </a:bodyPr>
          <a:lstStyle/>
          <a:p>
            <a:pPr marL="365760" lvl="1" indent="0">
              <a:buNone/>
            </a:pPr>
            <a:r>
              <a:rPr lang="en-US" altLang="zh-TW" sz="2000" dirty="0"/>
              <a:t>file = open(“test.txt")</a:t>
            </a:r>
            <a:r>
              <a:rPr lang="en-US" altLang="zh-TW" sz="2000" dirty="0">
                <a:solidFill>
                  <a:srgbClr val="FF0000"/>
                </a:solidFill>
              </a:rPr>
              <a:t>#Open the specified file</a:t>
            </a:r>
          </a:p>
          <a:p>
            <a:pPr marL="365760" lvl="1" indent="0">
              <a:buNone/>
            </a:pPr>
            <a:r>
              <a:rPr lang="en-US" altLang="zh-TW" sz="2000" dirty="0">
                <a:solidFill>
                  <a:srgbClr val="FF0000"/>
                </a:solidFill>
              </a:rPr>
              <a:t># Read data (string) through the file line by line </a:t>
            </a:r>
            <a:endParaRPr lang="en-US" altLang="zh-TW" sz="2000" dirty="0"/>
          </a:p>
          <a:p>
            <a:pPr marL="365760" lvl="1" indent="0">
              <a:buNone/>
            </a:pPr>
            <a:r>
              <a:rPr lang="en-US" altLang="zh-TW" sz="2000" dirty="0"/>
              <a:t>for counter in file :</a:t>
            </a:r>
            <a:endParaRPr lang="en-US" altLang="zh-TW" sz="2000" dirty="0">
              <a:solidFill>
                <a:srgbClr val="FF0000"/>
              </a:solidFill>
            </a:endParaRPr>
          </a:p>
          <a:p>
            <a:pPr marL="365760" lvl="1" indent="0">
              <a:buNone/>
            </a:pPr>
            <a:r>
              <a:rPr lang="en-US" altLang="zh-TW" sz="2000" dirty="0"/>
              <a:t>	print(counter )</a:t>
            </a:r>
          </a:p>
          <a:p>
            <a:pPr marL="365760" lvl="1" indent="0">
              <a:buNone/>
            </a:pPr>
            <a:r>
              <a:rPr lang="en-US" altLang="zh-TW" sz="2000" dirty="0"/>
              <a:t>file.close()</a:t>
            </a:r>
            <a:r>
              <a:rPr lang="en-US" altLang="zh-TW" sz="2000" dirty="0">
                <a:solidFill>
                  <a:srgbClr val="FF0000"/>
                </a:solidFill>
              </a:rPr>
              <a:t>#Close file</a:t>
            </a:r>
          </a:p>
        </p:txBody>
      </p:sp>
      <p:pic>
        <p:nvPicPr>
          <p:cNvPr id="11" name="Picture 10">
            <a:extLst>
              <a:ext uri="{FF2B5EF4-FFF2-40B4-BE49-F238E27FC236}">
                <a16:creationId xmlns:a16="http://schemas.microsoft.com/office/drawing/2014/main" id="{4D991562-DC96-43D0-A993-3F9CC78E47AE}"/>
              </a:ext>
            </a:extLst>
          </p:cNvPr>
          <p:cNvPicPr>
            <a:picLocks noChangeAspect="1"/>
          </p:cNvPicPr>
          <p:nvPr/>
        </p:nvPicPr>
        <p:blipFill>
          <a:blip r:embed="rId2"/>
          <a:stretch>
            <a:fillRect/>
          </a:stretch>
        </p:blipFill>
        <p:spPr>
          <a:xfrm>
            <a:off x="1683684" y="5021337"/>
            <a:ext cx="2181225" cy="1047750"/>
          </a:xfrm>
          <a:prstGeom prst="rect">
            <a:avLst/>
          </a:prstGeom>
        </p:spPr>
      </p:pic>
      <p:pic>
        <p:nvPicPr>
          <p:cNvPr id="12" name="Picture 11">
            <a:extLst>
              <a:ext uri="{FF2B5EF4-FFF2-40B4-BE49-F238E27FC236}">
                <a16:creationId xmlns:a16="http://schemas.microsoft.com/office/drawing/2014/main" id="{B69E06FA-CFB2-4121-8EB7-C46ADFEE7D9D}"/>
              </a:ext>
            </a:extLst>
          </p:cNvPr>
          <p:cNvPicPr>
            <a:picLocks noChangeAspect="1"/>
          </p:cNvPicPr>
          <p:nvPr/>
        </p:nvPicPr>
        <p:blipFill>
          <a:blip r:embed="rId3"/>
          <a:stretch>
            <a:fillRect/>
          </a:stretch>
        </p:blipFill>
        <p:spPr>
          <a:xfrm>
            <a:off x="5526929" y="5021337"/>
            <a:ext cx="1781375" cy="925177"/>
          </a:xfrm>
          <a:prstGeom prst="rect">
            <a:avLst/>
          </a:prstGeom>
        </p:spPr>
      </p:pic>
    </p:spTree>
    <p:extLst>
      <p:ext uri="{BB962C8B-B14F-4D97-AF65-F5344CB8AC3E}">
        <p14:creationId xmlns:p14="http://schemas.microsoft.com/office/powerpoint/2010/main" val="227895875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Read a file</a:t>
            </a:r>
            <a:endParaRPr lang="zh-TW" altLang="en-US" sz="4000" dirty="0">
              <a:latin typeface="+mn-lt"/>
            </a:endParaRPr>
          </a:p>
        </p:txBody>
      </p:sp>
      <p:sp>
        <p:nvSpPr>
          <p:cNvPr id="3" name="內容版面配置區 2"/>
          <p:cNvSpPr>
            <a:spLocks noGrp="1"/>
          </p:cNvSpPr>
          <p:nvPr>
            <p:ph idx="1"/>
          </p:nvPr>
        </p:nvSpPr>
        <p:spPr/>
        <p:txBody>
          <a:bodyPr>
            <a:normAutofit/>
          </a:bodyPr>
          <a:lstStyle/>
          <a:p>
            <a:r>
              <a:rPr lang="en-US" altLang="zh-TW" dirty="0"/>
              <a:t>E.g4:</a:t>
            </a:r>
          </a:p>
          <a:p>
            <a:pPr marL="365760" lvl="1" indent="0">
              <a:buNone/>
            </a:pPr>
            <a:endParaRPr lang="vi-VN" altLang="zh-TW" dirty="0"/>
          </a:p>
          <a:p>
            <a:pPr marL="365760" lvl="1" indent="0">
              <a:buNone/>
            </a:pPr>
            <a:endParaRPr lang="vi-VN" altLang="zh-TW" dirty="0"/>
          </a:p>
          <a:p>
            <a:pPr marL="365760" lvl="1" indent="0">
              <a:buNone/>
            </a:pPr>
            <a:endParaRPr lang="vi-VN" altLang="zh-TW" dirty="0"/>
          </a:p>
          <a:p>
            <a:pPr marL="365760" lvl="1" indent="0">
              <a:buNone/>
            </a:pPr>
            <a:endParaRPr lang="vi-VN" altLang="zh-TW" dirty="0"/>
          </a:p>
          <a:p>
            <a:pPr marL="365760" lvl="1" indent="0">
              <a:buNone/>
            </a:pPr>
            <a:endParaRPr lang="vi-VN" altLang="zh-TW" dirty="0"/>
          </a:p>
          <a:p>
            <a:pPr marL="365760" lvl="1" indent="0">
              <a:buNone/>
            </a:pPr>
            <a:endParaRPr lang="en-US" altLang="zh-TW" dirty="0"/>
          </a:p>
          <a:p>
            <a:r>
              <a:rPr lang="en-US" altLang="zh-TW" dirty="0"/>
              <a:t>Result:</a:t>
            </a:r>
          </a:p>
          <a:p>
            <a:pPr marL="365760" lvl="1" indent="0">
              <a:buNone/>
            </a:pPr>
            <a:endParaRPr lang="zh-TW" altLang="en-US" dirty="0">
              <a:solidFill>
                <a:srgbClr val="FF0000"/>
              </a:solidFill>
            </a:endParaRPr>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t>8</a:t>
            </a:fld>
            <a:endParaRPr lang="zh-TW" altLang="en-US"/>
          </a:p>
        </p:txBody>
      </p:sp>
      <p:sp>
        <p:nvSpPr>
          <p:cNvPr id="5" name="向右箭號 4"/>
          <p:cNvSpPr/>
          <p:nvPr/>
        </p:nvSpPr>
        <p:spPr>
          <a:xfrm>
            <a:off x="4400661" y="5249422"/>
            <a:ext cx="86409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 name="TextBox 6"/>
          <p:cNvSpPr txBox="1"/>
          <p:nvPr/>
        </p:nvSpPr>
        <p:spPr>
          <a:xfrm>
            <a:off x="1472455" y="2830546"/>
            <a:ext cx="5812716" cy="2246769"/>
          </a:xfrm>
          <a:prstGeom prst="rect">
            <a:avLst/>
          </a:prstGeom>
          <a:solidFill>
            <a:schemeClr val="bg1"/>
          </a:solidFill>
          <a:ln>
            <a:solidFill>
              <a:schemeClr val="tx1"/>
            </a:solidFill>
          </a:ln>
        </p:spPr>
        <p:txBody>
          <a:bodyPr wrap="square" rtlCol="0">
            <a:spAutoFit/>
          </a:bodyPr>
          <a:lstStyle/>
          <a:p>
            <a:pPr marL="365760" lvl="1" indent="0">
              <a:buNone/>
            </a:pPr>
            <a:r>
              <a:rPr lang="en-US" altLang="zh-TW" sz="2000" dirty="0"/>
              <a:t>array=[]</a:t>
            </a:r>
            <a:r>
              <a:rPr lang="en-US" altLang="zh-TW" sz="2000" dirty="0">
                <a:solidFill>
                  <a:srgbClr val="FF0000"/>
                </a:solidFill>
              </a:rPr>
              <a:t>#Define a list</a:t>
            </a:r>
          </a:p>
          <a:p>
            <a:pPr marL="365760" lvl="1" indent="0">
              <a:buNone/>
            </a:pPr>
            <a:r>
              <a:rPr lang="en-US" altLang="zh-TW" sz="2000" dirty="0"/>
              <a:t>file = open(“test.txt")</a:t>
            </a:r>
            <a:r>
              <a:rPr lang="en-US" altLang="zh-TW" sz="2000" dirty="0">
                <a:solidFill>
                  <a:srgbClr val="FF0000"/>
                </a:solidFill>
              </a:rPr>
              <a:t>#Open the specified file</a:t>
            </a:r>
            <a:endParaRPr lang="zh-TW" altLang="en-US" sz="2000" dirty="0">
              <a:solidFill>
                <a:srgbClr val="FF0000"/>
              </a:solidFill>
            </a:endParaRPr>
          </a:p>
          <a:p>
            <a:pPr marL="365760" lvl="1" indent="0">
              <a:buNone/>
            </a:pPr>
            <a:r>
              <a:rPr lang="en-US" altLang="zh-TW" sz="2000" dirty="0"/>
              <a:t>array=</a:t>
            </a:r>
            <a:r>
              <a:rPr lang="en-US" altLang="zh-TW" sz="2000" dirty="0" err="1"/>
              <a:t>file.readlines</a:t>
            </a:r>
            <a:r>
              <a:rPr lang="en-US" altLang="zh-TW" sz="2000" dirty="0"/>
              <a:t>()</a:t>
            </a:r>
          </a:p>
          <a:p>
            <a:pPr marL="365760" lvl="1" indent="0">
              <a:buNone/>
            </a:pPr>
            <a:r>
              <a:rPr lang="en-US" altLang="zh-TW" sz="2000" dirty="0">
                <a:solidFill>
                  <a:srgbClr val="FF0000"/>
                </a:solidFill>
              </a:rPr>
              <a:t># Read data through the file line by line </a:t>
            </a:r>
            <a:endParaRPr lang="en-US" altLang="zh-TW" sz="2000" dirty="0"/>
          </a:p>
          <a:p>
            <a:pPr marL="365760" lvl="1" indent="0">
              <a:buNone/>
            </a:pPr>
            <a:r>
              <a:rPr lang="en-US" altLang="zh-TW" sz="2000" dirty="0"/>
              <a:t>for counter in array :</a:t>
            </a:r>
          </a:p>
          <a:p>
            <a:pPr marL="365760" lvl="1" indent="0">
              <a:buNone/>
            </a:pPr>
            <a:r>
              <a:rPr lang="en-US" altLang="zh-TW" sz="2000" dirty="0"/>
              <a:t>	print(counter )</a:t>
            </a:r>
          </a:p>
          <a:p>
            <a:pPr marL="365760" lvl="1" indent="0">
              <a:buNone/>
            </a:pPr>
            <a:r>
              <a:rPr lang="en-US" altLang="zh-TW" sz="2000" dirty="0"/>
              <a:t>file.close()</a:t>
            </a:r>
            <a:r>
              <a:rPr lang="en-US" altLang="zh-TW" sz="2000" dirty="0">
                <a:solidFill>
                  <a:srgbClr val="FF0000"/>
                </a:solidFill>
              </a:rPr>
              <a:t>#Close file</a:t>
            </a:r>
            <a:endParaRPr lang="en-US" sz="2000" dirty="0"/>
          </a:p>
        </p:txBody>
      </p:sp>
      <p:pic>
        <p:nvPicPr>
          <p:cNvPr id="8" name="Picture 7">
            <a:extLst>
              <a:ext uri="{FF2B5EF4-FFF2-40B4-BE49-F238E27FC236}">
                <a16:creationId xmlns:a16="http://schemas.microsoft.com/office/drawing/2014/main" id="{931E9F44-2FC7-47EC-8FBC-668B3699CEA6}"/>
              </a:ext>
            </a:extLst>
          </p:cNvPr>
          <p:cNvPicPr>
            <a:picLocks noChangeAspect="1"/>
          </p:cNvPicPr>
          <p:nvPr/>
        </p:nvPicPr>
        <p:blipFill>
          <a:blip r:embed="rId2"/>
          <a:stretch>
            <a:fillRect/>
          </a:stretch>
        </p:blipFill>
        <p:spPr>
          <a:xfrm>
            <a:off x="5508104" y="5298615"/>
            <a:ext cx="1958075" cy="875661"/>
          </a:xfrm>
          <a:prstGeom prst="rect">
            <a:avLst/>
          </a:prstGeom>
        </p:spPr>
      </p:pic>
      <p:pic>
        <p:nvPicPr>
          <p:cNvPr id="11" name="Picture 10">
            <a:extLst>
              <a:ext uri="{FF2B5EF4-FFF2-40B4-BE49-F238E27FC236}">
                <a16:creationId xmlns:a16="http://schemas.microsoft.com/office/drawing/2014/main" id="{96EFB312-CFB7-4E1C-ABD3-3A89B4B3F59A}"/>
              </a:ext>
            </a:extLst>
          </p:cNvPr>
          <p:cNvPicPr>
            <a:picLocks noChangeAspect="1"/>
          </p:cNvPicPr>
          <p:nvPr/>
        </p:nvPicPr>
        <p:blipFill>
          <a:blip r:embed="rId3"/>
          <a:stretch>
            <a:fillRect/>
          </a:stretch>
        </p:blipFill>
        <p:spPr>
          <a:xfrm>
            <a:off x="2098528" y="5456100"/>
            <a:ext cx="1981200" cy="962025"/>
          </a:xfrm>
          <a:prstGeom prst="rect">
            <a:avLst/>
          </a:prstGeom>
        </p:spPr>
      </p:pic>
    </p:spTree>
    <p:extLst>
      <p:ext uri="{BB962C8B-B14F-4D97-AF65-F5344CB8AC3E}">
        <p14:creationId xmlns:p14="http://schemas.microsoft.com/office/powerpoint/2010/main" val="21862641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Create a file</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a:pPr/>
              <a:t>9</a:t>
            </a:fld>
            <a:endParaRPr lang="zh-TW" altLang="en-US" dirty="0"/>
          </a:p>
        </p:txBody>
      </p:sp>
      <p:sp>
        <p:nvSpPr>
          <p:cNvPr id="6" name="內容版面配置區 2"/>
          <p:cNvSpPr>
            <a:spLocks noGrp="1"/>
          </p:cNvSpPr>
          <p:nvPr>
            <p:ph idx="1"/>
          </p:nvPr>
        </p:nvSpPr>
        <p:spPr>
          <a:xfrm>
            <a:off x="1676825" y="1801346"/>
            <a:ext cx="6196405" cy="3137125"/>
          </a:xfrm>
        </p:spPr>
        <p:txBody>
          <a:bodyPr>
            <a:normAutofit/>
          </a:bodyPr>
          <a:lstStyle/>
          <a:p>
            <a:r>
              <a:rPr lang="en-US" altLang="zh-TW" dirty="0"/>
              <a:t>E.g:</a:t>
            </a:r>
          </a:p>
          <a:p>
            <a:endParaRPr lang="vi-VN" altLang="zh-TW" dirty="0"/>
          </a:p>
          <a:p>
            <a:endParaRPr lang="vi-VN" altLang="zh-TW" dirty="0"/>
          </a:p>
          <a:p>
            <a:endParaRPr lang="vi-VN" altLang="zh-TW" dirty="0"/>
          </a:p>
          <a:p>
            <a:endParaRPr lang="vi-VN" altLang="zh-TW" dirty="0"/>
          </a:p>
          <a:p>
            <a:pPr marL="0" indent="0">
              <a:buNone/>
            </a:pPr>
            <a:endParaRPr lang="vi-VN" altLang="zh-TW" dirty="0"/>
          </a:p>
          <a:p>
            <a:r>
              <a:rPr lang="en-US" altLang="zh-TW" dirty="0"/>
              <a:t>Result:</a:t>
            </a:r>
          </a:p>
          <a:p>
            <a:endParaRPr lang="en-US" altLang="zh-TW" dirty="0"/>
          </a:p>
          <a:p>
            <a:pPr marL="0" indent="0">
              <a:buNone/>
            </a:pPr>
            <a:endParaRPr lang="en-US" altLang="zh-TW" dirty="0"/>
          </a:p>
          <a:p>
            <a:pPr marL="0" indent="0">
              <a:buNone/>
            </a:pPr>
            <a:endParaRPr lang="en-US" altLang="zh-TW" dirty="0"/>
          </a:p>
          <a:p>
            <a:endParaRPr lang="zh-TW" altLang="en-US" dirty="0"/>
          </a:p>
          <a:p>
            <a:endParaRPr lang="en-US" altLang="zh-TW" dirty="0"/>
          </a:p>
          <a:p>
            <a:endParaRPr lang="zh-TW" altLang="en-US" dirty="0"/>
          </a:p>
          <a:p>
            <a:pPr marL="0" indent="0">
              <a:buNone/>
            </a:pPr>
            <a:endParaRPr lang="en-US" altLang="zh-TW" dirty="0"/>
          </a:p>
          <a:p>
            <a:pPr marL="0" indent="0">
              <a:buNone/>
            </a:pPr>
            <a:endParaRPr lang="en-US" altLang="zh-TW" dirty="0"/>
          </a:p>
          <a:p>
            <a:endParaRPr lang="zh-TW" altLang="en-US" dirty="0"/>
          </a:p>
        </p:txBody>
      </p:sp>
      <p:sp>
        <p:nvSpPr>
          <p:cNvPr id="9" name="向右箭號 8"/>
          <p:cNvSpPr/>
          <p:nvPr/>
        </p:nvSpPr>
        <p:spPr>
          <a:xfrm>
            <a:off x="3995936" y="5157192"/>
            <a:ext cx="86409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 name="TextBox 4"/>
          <p:cNvSpPr txBox="1"/>
          <p:nvPr/>
        </p:nvSpPr>
        <p:spPr>
          <a:xfrm>
            <a:off x="1979710" y="2348880"/>
            <a:ext cx="4712059" cy="1908215"/>
          </a:xfrm>
          <a:prstGeom prst="rect">
            <a:avLst/>
          </a:prstGeom>
          <a:solidFill>
            <a:schemeClr val="bg1"/>
          </a:solidFill>
          <a:ln>
            <a:solidFill>
              <a:schemeClr val="tx1"/>
            </a:solidFill>
          </a:ln>
        </p:spPr>
        <p:txBody>
          <a:bodyPr wrap="none" rtlCol="0">
            <a:spAutoFit/>
          </a:bodyPr>
          <a:lstStyle/>
          <a:p>
            <a:pPr marL="365760" lvl="1" indent="0">
              <a:buNone/>
            </a:pPr>
            <a:r>
              <a:rPr lang="en-US" altLang="zh-TW" sz="2000" dirty="0"/>
              <a:t>f1 = open("data.txt", "w")</a:t>
            </a:r>
          </a:p>
          <a:p>
            <a:pPr marL="365760" lvl="1" indent="0">
              <a:buNone/>
            </a:pPr>
            <a:r>
              <a:rPr lang="en-US" altLang="zh-TW" sz="2000" dirty="0"/>
              <a:t>print(1,2,3,file = f1)</a:t>
            </a:r>
          </a:p>
          <a:p>
            <a:pPr marL="365760" lvl="1" indent="0">
              <a:buNone/>
            </a:pPr>
            <a:r>
              <a:rPr lang="en-US" altLang="zh-TW" sz="2000" dirty="0"/>
              <a:t>f1.close()</a:t>
            </a:r>
          </a:p>
          <a:p>
            <a:pPr marL="365760" lvl="1" indent="0">
              <a:buNone/>
            </a:pPr>
            <a:r>
              <a:rPr lang="en-US" altLang="zh-TW" sz="2000" dirty="0">
                <a:solidFill>
                  <a:srgbClr val="FF0000"/>
                </a:solidFill>
              </a:rPr>
              <a:t>#data.txt is the name of the output file</a:t>
            </a:r>
          </a:p>
          <a:p>
            <a:pPr marL="365760" lvl="1" indent="0">
              <a:buNone/>
            </a:pPr>
            <a:r>
              <a:rPr lang="en-US" altLang="zh-TW" sz="2000" dirty="0">
                <a:solidFill>
                  <a:srgbClr val="FF0000"/>
                </a:solidFill>
              </a:rPr>
              <a:t>#”w” is the mode for opening the file</a:t>
            </a:r>
            <a:endParaRPr lang="en-US" altLang="zh-TW" sz="2000" dirty="0"/>
          </a:p>
          <a:p>
            <a:endParaRPr lang="en-US" dirty="0"/>
          </a:p>
        </p:txBody>
      </p:sp>
      <p:pic>
        <p:nvPicPr>
          <p:cNvPr id="11" name="Picture 10">
            <a:extLst>
              <a:ext uri="{FF2B5EF4-FFF2-40B4-BE49-F238E27FC236}">
                <a16:creationId xmlns:a16="http://schemas.microsoft.com/office/drawing/2014/main" id="{388FB807-EED5-4548-BCEF-8011B0BD525B}"/>
              </a:ext>
            </a:extLst>
          </p:cNvPr>
          <p:cNvPicPr>
            <a:picLocks noChangeAspect="1"/>
          </p:cNvPicPr>
          <p:nvPr/>
        </p:nvPicPr>
        <p:blipFill>
          <a:blip r:embed="rId2"/>
          <a:stretch>
            <a:fillRect/>
          </a:stretch>
        </p:blipFill>
        <p:spPr>
          <a:xfrm>
            <a:off x="5076056" y="4947716"/>
            <a:ext cx="1847850" cy="1304925"/>
          </a:xfrm>
          <a:prstGeom prst="rect">
            <a:avLst/>
          </a:prstGeom>
        </p:spPr>
      </p:pic>
      <p:pic>
        <p:nvPicPr>
          <p:cNvPr id="12" name="Picture 11">
            <a:extLst>
              <a:ext uri="{FF2B5EF4-FFF2-40B4-BE49-F238E27FC236}">
                <a16:creationId xmlns:a16="http://schemas.microsoft.com/office/drawing/2014/main" id="{0D84631D-5575-4F63-999B-3760F8C400CB}"/>
              </a:ext>
            </a:extLst>
          </p:cNvPr>
          <p:cNvPicPr>
            <a:picLocks noChangeAspect="1"/>
          </p:cNvPicPr>
          <p:nvPr/>
        </p:nvPicPr>
        <p:blipFill>
          <a:blip r:embed="rId3"/>
          <a:stretch>
            <a:fillRect/>
          </a:stretch>
        </p:blipFill>
        <p:spPr>
          <a:xfrm>
            <a:off x="2051720" y="4814366"/>
            <a:ext cx="1619080" cy="1438275"/>
          </a:xfrm>
          <a:prstGeom prst="rect">
            <a:avLst/>
          </a:prstGeom>
        </p:spPr>
      </p:pic>
    </p:spTree>
    <p:extLst>
      <p:ext uri="{BB962C8B-B14F-4D97-AF65-F5344CB8AC3E}">
        <p14:creationId xmlns:p14="http://schemas.microsoft.com/office/powerpoint/2010/main" val="90794886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圖釘">
  <a:themeElements>
    <a:clrScheme name="圖釘">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圖釘">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圖釘">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930</TotalTime>
  <Words>904</Words>
  <Application>Microsoft Office PowerPoint</Application>
  <PresentationFormat>如螢幕大小 (4:3)</PresentationFormat>
  <Paragraphs>252</Paragraphs>
  <Slides>20</Slides>
  <Notes>0</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20</vt:i4>
      </vt:variant>
    </vt:vector>
  </HeadingPairs>
  <TitlesOfParts>
    <vt:vector size="30" baseType="lpstr">
      <vt:lpstr>Franklin Gothic Book (Body)</vt:lpstr>
      <vt:lpstr>微軟正黑體</vt:lpstr>
      <vt:lpstr>新細明體</vt:lpstr>
      <vt:lpstr>Arial</vt:lpstr>
      <vt:lpstr>Brush Script MT</vt:lpstr>
      <vt:lpstr>Calibri</vt:lpstr>
      <vt:lpstr>Constantia</vt:lpstr>
      <vt:lpstr>Franklin Gothic Book</vt:lpstr>
      <vt:lpstr>Rage Italic</vt:lpstr>
      <vt:lpstr>圖釘</vt:lpstr>
      <vt:lpstr>File Access</vt:lpstr>
      <vt:lpstr>Objectives</vt:lpstr>
      <vt:lpstr>Modes for opening a file</vt:lpstr>
      <vt:lpstr>Read a file</vt:lpstr>
      <vt:lpstr>Read a file</vt:lpstr>
      <vt:lpstr>Read a file</vt:lpstr>
      <vt:lpstr>Read a file</vt:lpstr>
      <vt:lpstr>Read a file</vt:lpstr>
      <vt:lpstr>Create a file</vt:lpstr>
      <vt:lpstr>Create file</vt:lpstr>
      <vt:lpstr>Remove a trailing newline of a string</vt:lpstr>
      <vt:lpstr>Remove a trailing newline of a string</vt:lpstr>
      <vt:lpstr>Read a file and Create a file</vt:lpstr>
      <vt:lpstr>Read a file and Create a file</vt:lpstr>
      <vt:lpstr>Read a file and Create a file</vt:lpstr>
      <vt:lpstr>Source</vt:lpstr>
      <vt:lpstr>Exercise 1</vt:lpstr>
      <vt:lpstr>Example</vt:lpstr>
      <vt:lpstr>Exercise 2</vt:lpstr>
      <vt:lpstr>Exercise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weng</dc:creator>
  <cp:lastModifiedBy>user</cp:lastModifiedBy>
  <cp:revision>163</cp:revision>
  <dcterms:created xsi:type="dcterms:W3CDTF">2015-07-23T14:02:10Z</dcterms:created>
  <dcterms:modified xsi:type="dcterms:W3CDTF">2021-04-13T01:49:51Z</dcterms:modified>
</cp:coreProperties>
</file>